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7" r:id="rId3"/>
    <p:sldId id="282" r:id="rId4"/>
    <p:sldId id="297" r:id="rId5"/>
    <p:sldId id="298" r:id="rId6"/>
    <p:sldId id="299" r:id="rId7"/>
    <p:sldId id="292" r:id="rId8"/>
    <p:sldId id="296" r:id="rId9"/>
    <p:sldId id="295" r:id="rId10"/>
    <p:sldId id="293" r:id="rId11"/>
    <p:sldId id="294" r:id="rId12"/>
    <p:sldId id="288" r:id="rId13"/>
    <p:sldId id="290" r:id="rId14"/>
    <p:sldId id="289" r:id="rId15"/>
    <p:sldId id="291" r:id="rId16"/>
    <p:sldId id="264" r:id="rId17"/>
    <p:sldId id="265" r:id="rId18"/>
    <p:sldId id="278" r:id="rId19"/>
    <p:sldId id="285" r:id="rId20"/>
    <p:sldId id="267" r:id="rId21"/>
    <p:sldId id="268" r:id="rId22"/>
    <p:sldId id="269" r:id="rId23"/>
    <p:sldId id="270" r:id="rId24"/>
    <p:sldId id="279" r:id="rId25"/>
    <p:sldId id="271" r:id="rId26"/>
    <p:sldId id="272" r:id="rId27"/>
    <p:sldId id="273" r:id="rId28"/>
    <p:sldId id="27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Montserrat" charset="0"/>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3"/>
    <a:srgbClr val="F9CB09"/>
    <a:srgbClr val="FFFF00"/>
    <a:srgbClr val="FF9933"/>
    <a:srgbClr val="FFFF66"/>
    <a:srgbClr val="3A7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36" autoAdjust="0"/>
  </p:normalViewPr>
  <p:slideViewPr>
    <p:cSldViewPr>
      <p:cViewPr>
        <p:scale>
          <a:sx n="75" d="100"/>
          <a:sy n="75" d="100"/>
        </p:scale>
        <p:origin x="-2664" y="-9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6" descr="cover.jpg"/>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6988"/>
            <a:ext cx="100980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A38EA78-47D6-4227-B36C-1FE01B0BD333}" type="datetimeFigureOut">
              <a:rPr lang="en-IE" altLang="en-US"/>
              <a:pPr/>
              <a:t>11/01/2016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85DC9F14-1350-4AE8-808E-1450B211BD50}" type="slidenum">
              <a:rPr lang="en-IE" altLang="en-US"/>
              <a:pPr/>
              <a:t>‹#›</a:t>
            </a:fld>
            <a:endParaRPr lang="en-IE" altLang="en-US" dirty="0"/>
          </a:p>
        </p:txBody>
      </p:sp>
      <p:sp>
        <p:nvSpPr>
          <p:cNvPr id="8" name="Date Placeholder 3"/>
          <p:cNvSpPr txBox="1">
            <a:spLocks/>
          </p:cNvSpPr>
          <p:nvPr userDrawn="1"/>
        </p:nvSpPr>
        <p:spPr>
          <a:xfrm>
            <a:off x="1331913" y="602138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Montserrat"/>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a:lstStyle>
          <a:p>
            <a:fld id="{E002A883-A73C-420A-87E6-EC2F437214B7}" type="datetimeFigureOut">
              <a:rPr lang="en-IE" altLang="en-US" smtClean="0"/>
              <a:pPr/>
              <a:t>11/01/2016</a:t>
            </a:fld>
            <a:endParaRPr lang="en-IE" altLang="en-US" dirty="0"/>
          </a:p>
        </p:txBody>
      </p:sp>
      <p:sp>
        <p:nvSpPr>
          <p:cNvPr id="9" name="Slide Number Placeholder 5"/>
          <p:cNvSpPr txBox="1">
            <a:spLocks/>
          </p:cNvSpPr>
          <p:nvPr userDrawn="1"/>
        </p:nvSpPr>
        <p:spPr>
          <a:xfrm>
            <a:off x="6553200" y="602138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Montserrat"/>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a:lstStyle>
          <a:p>
            <a:fld id="{6F63FE2D-5864-4A6A-8C5A-7BEC0DADC58F}" type="slidenum">
              <a:rPr lang="en-IE" altLang="en-US" smtClean="0"/>
              <a:pPr/>
              <a:t>‹#›</a:t>
            </a:fld>
            <a:endParaRPr lang="en-IE" altLang="en-US" dirty="0"/>
          </a:p>
        </p:txBody>
      </p:sp>
      <p:pic>
        <p:nvPicPr>
          <p:cNvPr id="11" name="Picture 2" descr="C:\Users\Philip Lacey\Desktop\BXP Softwar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6013" y="2276475"/>
            <a:ext cx="1508125" cy="1511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hasCustomPrompt="1"/>
          </p:nvPr>
        </p:nvSpPr>
        <p:spPr>
          <a:xfrm>
            <a:off x="2741613" y="2600077"/>
            <a:ext cx="6912743" cy="864096"/>
          </a:xfrm>
          <a:prstGeom prst="rect">
            <a:avLst/>
          </a:prstGeom>
        </p:spPr>
        <p:txBody>
          <a:bodyPr/>
          <a:lstStyle>
            <a:lvl1pPr>
              <a:defRPr lang="en-US" altLang="en-US" sz="2000" b="1" kern="1200" dirty="0">
                <a:solidFill>
                  <a:srgbClr val="007DC3"/>
                </a:solidFill>
                <a:latin typeface="Montserrat"/>
                <a:ea typeface="MS PGothic" pitchFamily="34" charset="-128"/>
                <a:cs typeface="Montserrat"/>
              </a:defRPr>
            </a:lvl1pPr>
          </a:lstStyle>
          <a:p>
            <a:pPr>
              <a:defRPr/>
            </a:pPr>
            <a:r>
              <a:rPr lang="en-US" sz="3600" b="1" dirty="0" smtClean="0">
                <a:solidFill>
                  <a:schemeClr val="bg1"/>
                </a:solidFill>
                <a:ea typeface="ＭＳ Ｐゴシック" charset="0"/>
                <a:cs typeface="ＭＳ Ｐゴシック" charset="0"/>
              </a:rPr>
              <a:t>Divider / Section Break</a:t>
            </a:r>
            <a:endParaRPr lang="en-US" sz="2700" dirty="0">
              <a:solidFill>
                <a:schemeClr val="bg1"/>
              </a:solidFill>
              <a:ea typeface="ＭＳ Ｐゴシック" charset="0"/>
              <a:cs typeface="ＭＳ Ｐゴシック" charset="0"/>
            </a:endParaRPr>
          </a:p>
        </p:txBody>
      </p:sp>
    </p:spTree>
    <p:extLst>
      <p:ext uri="{BB962C8B-B14F-4D97-AF65-F5344CB8AC3E}">
        <p14:creationId xmlns:p14="http://schemas.microsoft.com/office/powerpoint/2010/main" val="363145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IE" altLang="en-US" sz="28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fld id="{17A98A84-B790-4F39-8E3C-FDB924C1D6E2}" type="datetimeFigureOut">
              <a:rPr lang="en-IE" altLang="en-US"/>
              <a:pPr/>
              <a:t>11/01/2016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5ECE1B6B-933F-4F52-AE71-F08C8DDFA003}" type="slidenum">
              <a:rPr lang="en-IE" altLang="en-US"/>
              <a:pPr/>
              <a:t>‹#›</a:t>
            </a:fld>
            <a:endParaRPr lang="en-IE" altLang="en-US" dirty="0"/>
          </a:p>
        </p:txBody>
      </p:sp>
    </p:spTree>
    <p:extLst>
      <p:ext uri="{BB962C8B-B14F-4D97-AF65-F5344CB8AC3E}">
        <p14:creationId xmlns:p14="http://schemas.microsoft.com/office/powerpoint/2010/main" val="29422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672"/>
            <a:ext cx="2057400" cy="5649491"/>
          </a:xfrm>
          <a:prstGeom prst="rect">
            <a:avLst/>
          </a:prstGeom>
        </p:spPr>
        <p:txBody>
          <a:bodyPr vert="eaVert"/>
          <a:lstStyle>
            <a:lvl1pPr>
              <a:defRPr lang="en-IE" altLang="en-US" sz="28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476672"/>
            <a:ext cx="6019800" cy="56494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fld id="{B9581070-F3C5-4765-8489-55A91FAA5501}" type="datetimeFigureOut">
              <a:rPr lang="en-IE" altLang="en-US"/>
              <a:pPr/>
              <a:t>11/01/2016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8C461B55-1A1D-48DF-BC9B-317D0265EFF2}" type="slidenum">
              <a:rPr lang="en-IE" altLang="en-US"/>
              <a:pPr/>
              <a:t>‹#›</a:t>
            </a:fld>
            <a:endParaRPr lang="en-IE" altLang="en-US" dirty="0"/>
          </a:p>
        </p:txBody>
      </p:sp>
    </p:spTree>
    <p:extLst>
      <p:ext uri="{BB962C8B-B14F-4D97-AF65-F5344CB8AC3E}">
        <p14:creationId xmlns:p14="http://schemas.microsoft.com/office/powerpoint/2010/main" val="316481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712" y="620688"/>
            <a:ext cx="6912743" cy="864096"/>
          </a:xfrm>
          <a:prstGeom prst="rect">
            <a:avLst/>
          </a:prstGeom>
        </p:spPr>
        <p:txBody>
          <a:bodyPr/>
          <a:lstStyle>
            <a:lvl1pPr>
              <a:defRPr lang="en-US" altLang="en-US" sz="2800" b="1" kern="1200" dirty="0">
                <a:solidFill>
                  <a:srgbClr val="007DC3"/>
                </a:solidFill>
                <a:latin typeface="Montserrat"/>
                <a:ea typeface="MS PGothic" pitchFamily="34" charset="-128"/>
                <a:cs typeface="Montserrat"/>
              </a:defRPr>
            </a:lvl1pPr>
          </a:lstStyle>
          <a:p>
            <a:pPr eaLnBrk="1" hangingPunct="1"/>
            <a:r>
              <a:rPr lang="en-US" altLang="en-US" sz="2800" b="1" dirty="0" smtClean="0">
                <a:solidFill>
                  <a:srgbClr val="007DC3"/>
                </a:solidFill>
              </a:rPr>
              <a:t>Header Style</a:t>
            </a:r>
            <a:endParaRPr lang="en-US" altLang="en-US" sz="2800" b="1" dirty="0">
              <a:solidFill>
                <a:srgbClr val="007DC3"/>
              </a:solidFill>
            </a:endParaRPr>
          </a:p>
        </p:txBody>
      </p:sp>
      <p:sp>
        <p:nvSpPr>
          <p:cNvPr id="3" name="Content Placeholder 2"/>
          <p:cNvSpPr>
            <a:spLocks noGrp="1"/>
          </p:cNvSpPr>
          <p:nvPr>
            <p:ph idx="1"/>
          </p:nvPr>
        </p:nvSpPr>
        <p:spPr>
          <a:xfrm>
            <a:off x="1763712" y="1600200"/>
            <a:ext cx="6923087" cy="4060825"/>
          </a:xfrm>
        </p:spPr>
        <p:txBody>
          <a:bodyPr/>
          <a:lstStyle>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lang="en-US" sz="1800" b="1" kern="1200" dirty="0" err="1" smtClean="0">
                <a:solidFill>
                  <a:schemeClr val="tx1"/>
                </a:solidFill>
                <a:latin typeface="Montserrat"/>
                <a:ea typeface="MS PGothic" pitchFamily="34" charset="-128"/>
                <a:cs typeface="+mn-cs"/>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lang="en-US" sz="1600" kern="1200" dirty="0" smtClean="0">
                <a:solidFill>
                  <a:srgbClr val="007DC3"/>
                </a:solidFill>
                <a:latin typeface="Montserrat"/>
                <a:ea typeface="MS PGothic" pitchFamily="34" charset="-128"/>
                <a:cs typeface="+mn-cs"/>
              </a:defRPr>
            </a:lvl3pPr>
            <a:lvl4pPr>
              <a:defRPr lang="en-US" sz="1300" b="1" kern="1200" dirty="0" smtClean="0">
                <a:solidFill>
                  <a:schemeClr val="tx1"/>
                </a:solidFill>
                <a:latin typeface="Montserrat"/>
                <a:ea typeface="MS PGothic" pitchFamily="34" charset="-128"/>
                <a:cs typeface="+mn-cs"/>
              </a:defRPr>
            </a:lvl4pPr>
            <a:lvl5pPr>
              <a:defRPr lang="en-IE" sz="1300" kern="1200" dirty="0">
                <a:solidFill>
                  <a:srgbClr val="007DC3"/>
                </a:solidFill>
                <a:latin typeface="Montserrat"/>
                <a:ea typeface="MS PGothic" pitchFamily="34"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fld id="{24F4425F-2F17-46DB-BB91-744CF6B32863}" type="datetimeFigureOut">
              <a:rPr lang="en-IE" altLang="en-US"/>
              <a:pPr/>
              <a:t>11/01/2016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7B2D7A52-F62E-498A-962D-383EA95D6A1D}" type="slidenum">
              <a:rPr lang="en-IE" altLang="en-US"/>
              <a:pPr/>
              <a:t>‹#›</a:t>
            </a:fld>
            <a:endParaRPr lang="en-IE" altLang="en-US" dirty="0"/>
          </a:p>
        </p:txBody>
      </p:sp>
    </p:spTree>
    <p:extLst>
      <p:ext uri="{BB962C8B-B14F-4D97-AF65-F5344CB8AC3E}">
        <p14:creationId xmlns:p14="http://schemas.microsoft.com/office/powerpoint/2010/main" val="251138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altLang="en-US" sz="2800" b="1" kern="1200" smtClean="0">
                <a:solidFill>
                  <a:srgbClr val="3A75C4"/>
                </a:solidFill>
                <a:latin typeface="Montserrat"/>
                <a:ea typeface="MS PGothic" pitchFamily="34" charset="-128"/>
                <a:cs typeface="Montserra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0FD449-774D-43EE-B2FC-C17DE331EB84}" type="datetimeFigureOut">
              <a:rPr lang="en-IE" altLang="en-US"/>
              <a:pPr/>
              <a:t>11/01/2016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08133EF0-9A43-422C-B2B5-6A39CEB090D7}" type="slidenum">
              <a:rPr lang="en-IE" altLang="en-US"/>
              <a:pPr/>
              <a:t>‹#›</a:t>
            </a:fld>
            <a:endParaRPr lang="en-IE" altLang="en-US" dirty="0"/>
          </a:p>
        </p:txBody>
      </p:sp>
    </p:spTree>
    <p:extLst>
      <p:ext uri="{BB962C8B-B14F-4D97-AF65-F5344CB8AC3E}">
        <p14:creationId xmlns:p14="http://schemas.microsoft.com/office/powerpoint/2010/main" val="131634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US" sz="2800" b="1" kern="1200" dirty="0" smtClean="0">
                <a:solidFill>
                  <a:srgbClr val="007DC3"/>
                </a:solidFill>
                <a:latin typeface="Montserrat" pitchFamily="50" charset="0"/>
                <a:ea typeface="MS PGothic" pitchFamily="34" charset="-128"/>
                <a:cs typeface="ＭＳ Ｐゴシック"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fld id="{899DE273-2FCA-4971-923F-8AD8032686FD}" type="datetimeFigureOut">
              <a:rPr lang="en-IE" altLang="en-US"/>
              <a:pPr/>
              <a:t>11/01/2016</a:t>
            </a:fld>
            <a:endParaRPr lang="en-IE" altLang="en-US"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fld id="{7AC2960C-D9D3-4F44-9B2C-756194A423FB}" type="slidenum">
              <a:rPr lang="en-IE" altLang="en-US"/>
              <a:pPr/>
              <a:t>‹#›</a:t>
            </a:fld>
            <a:endParaRPr lang="en-IE" altLang="en-US" dirty="0"/>
          </a:p>
        </p:txBody>
      </p:sp>
    </p:spTree>
    <p:extLst>
      <p:ext uri="{BB962C8B-B14F-4D97-AF65-F5344CB8AC3E}">
        <p14:creationId xmlns:p14="http://schemas.microsoft.com/office/powerpoint/2010/main" val="10468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US" sz="2800" b="1" kern="1200" smtClean="0">
                <a:solidFill>
                  <a:srgbClr val="007DC3"/>
                </a:solidFill>
                <a:latin typeface="Montserrat" pitchFamily="50" charset="0"/>
                <a:ea typeface="MS PGothic" pitchFamily="34" charset="-128"/>
                <a:cs typeface="ＭＳ Ｐゴシック"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fld id="{A40F9285-C20E-476C-9A27-B6202A67FC41}" type="datetimeFigureOut">
              <a:rPr lang="en-IE" altLang="en-US"/>
              <a:pPr/>
              <a:t>11/01/2016</a:t>
            </a:fld>
            <a:endParaRPr lang="en-IE" altLang="en-US"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fld id="{20C5B69A-46DC-4573-B266-C74F33A6CDE1}" type="slidenum">
              <a:rPr lang="en-IE" altLang="en-US"/>
              <a:pPr/>
              <a:t>‹#›</a:t>
            </a:fld>
            <a:endParaRPr lang="en-IE" altLang="en-US" dirty="0"/>
          </a:p>
        </p:txBody>
      </p:sp>
    </p:spTree>
    <p:extLst>
      <p:ext uri="{BB962C8B-B14F-4D97-AF65-F5344CB8AC3E}">
        <p14:creationId xmlns:p14="http://schemas.microsoft.com/office/powerpoint/2010/main" val="205036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0"/>
            <a:ext cx="9144000" cy="6858000"/>
          </a:xfrm>
          <a:prstGeom prst="rect">
            <a:avLst/>
          </a:prstGeom>
          <a:solidFill>
            <a:srgbClr val="007DC3"/>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 name="Date Placeholder 3"/>
          <p:cNvSpPr>
            <a:spLocks noGrp="1"/>
          </p:cNvSpPr>
          <p:nvPr>
            <p:ph type="dt" sz="half" idx="10"/>
          </p:nvPr>
        </p:nvSpPr>
        <p:spPr/>
        <p:txBody>
          <a:bodyPr/>
          <a:lstStyle>
            <a:lvl1pPr>
              <a:defRPr/>
            </a:lvl1pPr>
          </a:lstStyle>
          <a:p>
            <a:fld id="{E002A883-A73C-420A-87E6-EC2F437214B7}" type="datetimeFigureOut">
              <a:rPr lang="en-IE" altLang="en-US"/>
              <a:pPr/>
              <a:t>11/01/2016</a:t>
            </a:fld>
            <a:endParaRPr lang="en-IE" altLang="en-US"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fld id="{6F63FE2D-5864-4A6A-8C5A-7BEC0DADC58F}" type="slidenum">
              <a:rPr lang="en-IE" altLang="en-US"/>
              <a:pPr/>
              <a:t>‹#›</a:t>
            </a:fld>
            <a:endParaRPr lang="en-IE" altLang="en-US" dirty="0"/>
          </a:p>
        </p:txBody>
      </p:sp>
      <p:sp>
        <p:nvSpPr>
          <p:cNvPr id="10" name="Content Placeholder 2"/>
          <p:cNvSpPr>
            <a:spLocks noGrp="1"/>
          </p:cNvSpPr>
          <p:nvPr>
            <p:ph idx="1"/>
          </p:nvPr>
        </p:nvSpPr>
        <p:spPr>
          <a:xfrm>
            <a:off x="1763712" y="1600200"/>
            <a:ext cx="6923088" cy="4060825"/>
          </a:xfrm>
        </p:spPr>
        <p:txBody>
          <a:bodyPr/>
          <a:lstStyle>
            <a:lvl1pPr>
              <a:defRPr>
                <a:solidFill>
                  <a:schemeClr val="bg1"/>
                </a:solidFill>
              </a:defRPr>
            </a:lvl1pPr>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lang="en-US" sz="1800" b="1" kern="1200" dirty="0" err="1" smtClean="0">
                <a:solidFill>
                  <a:schemeClr val="tx1"/>
                </a:solidFill>
                <a:latin typeface="Montserrat"/>
                <a:ea typeface="MS PGothic" pitchFamily="34" charset="-128"/>
                <a:cs typeface="+mn-cs"/>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lang="en-US" sz="1600" kern="1200" dirty="0" smtClean="0">
                <a:solidFill>
                  <a:schemeClr val="bg1"/>
                </a:solidFill>
                <a:latin typeface="Montserrat"/>
                <a:ea typeface="MS PGothic" pitchFamily="34" charset="-128"/>
                <a:cs typeface="+mn-cs"/>
              </a:defRPr>
            </a:lvl3pPr>
            <a:lvl4pPr>
              <a:defRPr lang="en-US" sz="1300" b="1" kern="1200" dirty="0" smtClean="0">
                <a:solidFill>
                  <a:schemeClr val="tx1"/>
                </a:solidFill>
                <a:latin typeface="Montserrat"/>
                <a:ea typeface="MS PGothic" pitchFamily="34" charset="-128"/>
                <a:cs typeface="+mn-cs"/>
              </a:defRPr>
            </a:lvl4pPr>
            <a:lvl5pPr>
              <a:defRPr lang="en-IE" sz="1300" kern="1200" dirty="0">
                <a:solidFill>
                  <a:schemeClr val="bg1"/>
                </a:solidFill>
                <a:latin typeface="Montserrat"/>
                <a:ea typeface="MS PGothic" pitchFamily="34"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2" name="Rectangle 11"/>
          <p:cNvSpPr/>
          <p:nvPr userDrawn="1"/>
        </p:nvSpPr>
        <p:spPr>
          <a:xfrm>
            <a:off x="6350" y="0"/>
            <a:ext cx="9144000" cy="179388"/>
          </a:xfrm>
          <a:prstGeom prst="rect">
            <a:avLst/>
          </a:prstGeom>
          <a:gradFill flip="none" rotWithShape="1">
            <a:gsLst>
              <a:gs pos="40000">
                <a:srgbClr val="007DC3"/>
              </a:gs>
              <a:gs pos="8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6350" y="6381750"/>
            <a:ext cx="9144000" cy="484188"/>
          </a:xfrm>
          <a:prstGeom prst="rect">
            <a:avLst/>
          </a:prstGeom>
          <a:gradFill flip="none" rotWithShape="1">
            <a:gsLst>
              <a:gs pos="40000">
                <a:srgbClr val="007DC3"/>
              </a:gs>
              <a:gs pos="8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8"/>
          <p:cNvSpPr txBox="1">
            <a:spLocks noChangeArrowheads="1"/>
          </p:cNvSpPr>
          <p:nvPr userDrawn="1"/>
        </p:nvSpPr>
        <p:spPr bwMode="auto">
          <a:xfrm>
            <a:off x="5561797" y="6434138"/>
            <a:ext cx="3471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ontserrat" charset="0"/>
                <a:ea typeface="MS PGothic" pitchFamily="34" charset="-128"/>
              </a:defRPr>
            </a:lvl1pPr>
            <a:lvl2pPr marL="742950" indent="-285750" eaLnBrk="0" hangingPunct="0">
              <a:defRPr sz="2400">
                <a:solidFill>
                  <a:schemeClr val="tx1"/>
                </a:solidFill>
                <a:latin typeface="Montserrat" charset="0"/>
                <a:ea typeface="MS PGothic" pitchFamily="34" charset="-128"/>
              </a:defRPr>
            </a:lvl2pPr>
            <a:lvl3pPr marL="1143000" indent="-228600" eaLnBrk="0" hangingPunct="0">
              <a:defRPr sz="2400">
                <a:solidFill>
                  <a:schemeClr val="tx1"/>
                </a:solidFill>
                <a:latin typeface="Montserrat" charset="0"/>
                <a:ea typeface="MS PGothic" pitchFamily="34" charset="-128"/>
              </a:defRPr>
            </a:lvl3pPr>
            <a:lvl4pPr marL="1600200" indent="-228600" eaLnBrk="0" hangingPunct="0">
              <a:defRPr sz="2400">
                <a:solidFill>
                  <a:schemeClr val="tx1"/>
                </a:solidFill>
                <a:latin typeface="Montserrat" charset="0"/>
                <a:ea typeface="MS PGothic" pitchFamily="34" charset="-128"/>
              </a:defRPr>
            </a:lvl4pPr>
            <a:lvl5pPr marL="2057400" indent="-228600" eaLnBrk="0" hangingPunct="0">
              <a:defRPr sz="2400">
                <a:solidFill>
                  <a:schemeClr val="tx1"/>
                </a:solidFill>
                <a:latin typeface="Montserrat" charset="0"/>
                <a:ea typeface="MS PGothic" pitchFamily="34" charset="-128"/>
              </a:defRPr>
            </a:lvl5pPr>
            <a:lvl6pPr marL="2514600" indent="-228600" eaLnBrk="0" fontAlgn="base" hangingPunct="0">
              <a:spcBef>
                <a:spcPct val="0"/>
              </a:spcBef>
              <a:spcAft>
                <a:spcPct val="0"/>
              </a:spcAft>
              <a:defRPr sz="2400">
                <a:solidFill>
                  <a:schemeClr val="tx1"/>
                </a:solidFill>
                <a:latin typeface="Montserrat" charset="0"/>
                <a:ea typeface="MS PGothic" pitchFamily="34" charset="-128"/>
              </a:defRPr>
            </a:lvl6pPr>
            <a:lvl7pPr marL="2971800" indent="-228600" eaLnBrk="0" fontAlgn="base" hangingPunct="0">
              <a:spcBef>
                <a:spcPct val="0"/>
              </a:spcBef>
              <a:spcAft>
                <a:spcPct val="0"/>
              </a:spcAft>
              <a:defRPr sz="2400">
                <a:solidFill>
                  <a:schemeClr val="tx1"/>
                </a:solidFill>
                <a:latin typeface="Montserrat" charset="0"/>
                <a:ea typeface="MS PGothic" pitchFamily="34" charset="-128"/>
              </a:defRPr>
            </a:lvl7pPr>
            <a:lvl8pPr marL="3429000" indent="-228600" eaLnBrk="0" fontAlgn="base" hangingPunct="0">
              <a:spcBef>
                <a:spcPct val="0"/>
              </a:spcBef>
              <a:spcAft>
                <a:spcPct val="0"/>
              </a:spcAft>
              <a:defRPr sz="2400">
                <a:solidFill>
                  <a:schemeClr val="tx1"/>
                </a:solidFill>
                <a:latin typeface="Montserrat" charset="0"/>
                <a:ea typeface="MS PGothic" pitchFamily="34" charset="-128"/>
              </a:defRPr>
            </a:lvl8pPr>
            <a:lvl9pPr marL="3886200" indent="-228600" eaLnBrk="0" fontAlgn="base" hangingPunct="0">
              <a:spcBef>
                <a:spcPct val="0"/>
              </a:spcBef>
              <a:spcAft>
                <a:spcPct val="0"/>
              </a:spcAft>
              <a:defRPr sz="2400">
                <a:solidFill>
                  <a:schemeClr val="tx1"/>
                </a:solidFill>
                <a:latin typeface="Montserrat" charset="0"/>
                <a:ea typeface="MS PGothic" pitchFamily="34" charset="-128"/>
              </a:defRPr>
            </a:lvl9pPr>
          </a:lstStyle>
          <a:p>
            <a:pPr algn="r" eaLnBrk="1" hangingPunct="1"/>
            <a:r>
              <a:rPr lang="en-US" altLang="en-US" sz="1600" b="1" dirty="0" smtClean="0">
                <a:solidFill>
                  <a:srgbClr val="007DC3"/>
                </a:solidFill>
              </a:rPr>
              <a:t>Making Your Business Run Better</a:t>
            </a:r>
            <a:endParaRPr lang="en-US" altLang="en-US" sz="1600" b="1" dirty="0">
              <a:solidFill>
                <a:srgbClr val="007DC3"/>
              </a:solidFill>
            </a:endParaRPr>
          </a:p>
        </p:txBody>
      </p:sp>
      <p:pic>
        <p:nvPicPr>
          <p:cNvPr id="15" name="Picture 2" descr="C:\Users\Philip Lacey\Desktop\BXP Software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5634038"/>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1763712" y="620688"/>
            <a:ext cx="6912744" cy="864096"/>
          </a:xfrm>
          <a:prstGeom prst="rect">
            <a:avLst/>
          </a:prstGeom>
        </p:spPr>
        <p:txBody>
          <a:bodyPr/>
          <a:lstStyle/>
          <a:p>
            <a:r>
              <a:rPr lang="en-US" smtClean="0"/>
              <a:t>Click to edit Master title style</a:t>
            </a:r>
            <a:endParaRPr lang="en-IE" dirty="0"/>
          </a:p>
        </p:txBody>
      </p:sp>
    </p:spTree>
    <p:extLst>
      <p:ext uri="{BB962C8B-B14F-4D97-AF65-F5344CB8AC3E}">
        <p14:creationId xmlns:p14="http://schemas.microsoft.com/office/powerpoint/2010/main" val="41860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18588B7-CDD4-48F9-A016-7EA9D47F0260}" type="datetimeFigureOut">
              <a:rPr lang="en-IE" altLang="en-US"/>
              <a:pPr/>
              <a:t>11/01/2016</a:t>
            </a:fld>
            <a:endParaRPr lang="en-IE" altLang="en-US"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fld id="{BEE1610D-5BC5-4A3D-A704-8A38056349A8}" type="slidenum">
              <a:rPr lang="en-IE" altLang="en-US"/>
              <a:pPr/>
              <a:t>‹#›</a:t>
            </a:fld>
            <a:endParaRPr lang="en-IE" altLang="en-US" dirty="0"/>
          </a:p>
        </p:txBody>
      </p:sp>
    </p:spTree>
    <p:extLst>
      <p:ext uri="{BB962C8B-B14F-4D97-AF65-F5344CB8AC3E}">
        <p14:creationId xmlns:p14="http://schemas.microsoft.com/office/powerpoint/2010/main" val="24198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870"/>
            <a:ext cx="3008313" cy="874018"/>
          </a:xfrm>
          <a:prstGeom prst="rect">
            <a:avLst/>
          </a:prstGeom>
        </p:spPr>
        <p:txBody>
          <a:bodyPr anchor="b"/>
          <a:lstStyle>
            <a:lvl1pPr algn="l">
              <a:defRPr lang="en-US" altLang="en-US" sz="2400" b="1" kern="1200" dirty="0" smtClean="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E41B27F-3A83-42FD-8BC1-0EB7E6C68C48}" type="datetimeFigureOut">
              <a:rPr lang="en-IE" altLang="en-US"/>
              <a:pPr/>
              <a:t>11/01/2016</a:t>
            </a:fld>
            <a:endParaRPr lang="en-IE" altLang="en-US"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fld id="{B1B94629-019D-4B92-A866-524609D9797D}" type="slidenum">
              <a:rPr lang="en-IE" altLang="en-US"/>
              <a:pPr/>
              <a:t>‹#›</a:t>
            </a:fld>
            <a:endParaRPr lang="en-IE" altLang="en-US" dirty="0"/>
          </a:p>
        </p:txBody>
      </p:sp>
    </p:spTree>
    <p:extLst>
      <p:ext uri="{BB962C8B-B14F-4D97-AF65-F5344CB8AC3E}">
        <p14:creationId xmlns:p14="http://schemas.microsoft.com/office/powerpoint/2010/main" val="316048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908720"/>
            <a:ext cx="5486400" cy="566738"/>
          </a:xfrm>
          <a:prstGeom prst="rect">
            <a:avLst/>
          </a:prstGeom>
        </p:spPr>
        <p:txBody>
          <a:bodyPr anchor="b"/>
          <a:lstStyle>
            <a:lvl1pPr algn="l">
              <a:defRPr lang="en-IE" altLang="en-US" sz="20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154644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a:p>
        </p:txBody>
      </p:sp>
      <p:sp>
        <p:nvSpPr>
          <p:cNvPr id="4" name="Text Placeholder 3"/>
          <p:cNvSpPr>
            <a:spLocks noGrp="1"/>
          </p:cNvSpPr>
          <p:nvPr>
            <p:ph type="body" sz="half" idx="2"/>
          </p:nvPr>
        </p:nvSpPr>
        <p:spPr>
          <a:xfrm>
            <a:off x="1792288" y="5733256"/>
            <a:ext cx="5486400"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D4957B-E347-4F6D-B121-F77AFA9D6E9D}" type="datetimeFigureOut">
              <a:rPr lang="en-IE" altLang="en-US"/>
              <a:pPr/>
              <a:t>11/01/2016</a:t>
            </a:fld>
            <a:endParaRPr lang="en-IE" altLang="en-US"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fld id="{CECC98DE-834C-4473-A0DC-153FC0062C40}" type="slidenum">
              <a:rPr lang="en-IE" altLang="en-US"/>
              <a:pPr/>
              <a:t>‹#›</a:t>
            </a:fld>
            <a:endParaRPr lang="en-IE" altLang="en-US" dirty="0"/>
          </a:p>
        </p:txBody>
      </p:sp>
    </p:spTree>
    <p:extLst>
      <p:ext uri="{BB962C8B-B14F-4D97-AF65-F5344CB8AC3E}">
        <p14:creationId xmlns:p14="http://schemas.microsoft.com/office/powerpoint/2010/main" val="280306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1331913" y="60213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ontserrat"/>
              </a:defRPr>
            </a:lvl1pPr>
          </a:lstStyle>
          <a:p>
            <a:fld id="{F1F6F1DF-080F-459C-85DF-2DD9A09AD088}" type="datetimeFigureOut">
              <a:rPr lang="en-IE" altLang="en-US" smtClean="0"/>
              <a:pPr/>
              <a:t>11/01/2016</a:t>
            </a:fld>
            <a:endParaRPr lang="en-IE" altLang="en-US" dirty="0"/>
          </a:p>
        </p:txBody>
      </p:sp>
      <p:sp>
        <p:nvSpPr>
          <p:cNvPr id="5" name="Footer Placeholder 4"/>
          <p:cNvSpPr>
            <a:spLocks noGrp="1"/>
          </p:cNvSpPr>
          <p:nvPr>
            <p:ph type="ftr" sz="quarter" idx="3"/>
          </p:nvPr>
        </p:nvSpPr>
        <p:spPr>
          <a:xfrm>
            <a:off x="3563938" y="60213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ontserrat"/>
                <a:ea typeface="+mn-ea"/>
                <a:cs typeface="+mn-cs"/>
              </a:defRPr>
            </a:lvl1pPr>
          </a:lstStyle>
          <a:p>
            <a:pPr>
              <a:defRPr/>
            </a:pPr>
            <a:endParaRPr lang="en-IE" dirty="0"/>
          </a:p>
        </p:txBody>
      </p:sp>
      <p:sp>
        <p:nvSpPr>
          <p:cNvPr id="6" name="Slide Number Placeholder 5"/>
          <p:cNvSpPr>
            <a:spLocks noGrp="1"/>
          </p:cNvSpPr>
          <p:nvPr>
            <p:ph type="sldNum" sz="quarter" idx="4"/>
          </p:nvPr>
        </p:nvSpPr>
        <p:spPr>
          <a:xfrm>
            <a:off x="6553200" y="6021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ontserrat"/>
              </a:defRPr>
            </a:lvl1pPr>
          </a:lstStyle>
          <a:p>
            <a:fld id="{21CE684A-E00D-4BD1-8031-62B094650DC6}" type="slidenum">
              <a:rPr lang="en-IE" altLang="en-US" smtClean="0"/>
              <a:pPr/>
              <a:t>‹#›</a:t>
            </a:fld>
            <a:endParaRPr lang="en-IE" altLang="en-US" dirty="0"/>
          </a:p>
        </p:txBody>
      </p:sp>
      <p:pic>
        <p:nvPicPr>
          <p:cNvPr id="103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8350" y="0"/>
            <a:ext cx="762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50" y="0"/>
            <a:ext cx="9144000" cy="179388"/>
          </a:xfrm>
          <a:prstGeom prst="rect">
            <a:avLst/>
          </a:prstGeom>
          <a:gradFill flip="none" rotWithShape="1">
            <a:gsLst>
              <a:gs pos="40000">
                <a:srgbClr val="007DC3"/>
              </a:gs>
              <a:gs pos="80000">
                <a:srgbClr val="FFFFFF"/>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ontserrat"/>
            </a:endParaRPr>
          </a:p>
        </p:txBody>
      </p:sp>
      <p:sp>
        <p:nvSpPr>
          <p:cNvPr id="14" name="Rectangle 13"/>
          <p:cNvSpPr/>
          <p:nvPr/>
        </p:nvSpPr>
        <p:spPr>
          <a:xfrm>
            <a:off x="6350" y="6381750"/>
            <a:ext cx="9144000" cy="484188"/>
          </a:xfrm>
          <a:prstGeom prst="rect">
            <a:avLst/>
          </a:prstGeom>
          <a:gradFill flip="none" rotWithShape="1">
            <a:gsLst>
              <a:gs pos="40000">
                <a:srgbClr val="007DC3"/>
              </a:gs>
              <a:gs pos="80000">
                <a:srgbClr val="FFFFFF"/>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ontserrat"/>
            </a:endParaRPr>
          </a:p>
        </p:txBody>
      </p:sp>
      <p:pic>
        <p:nvPicPr>
          <p:cNvPr id="9" name="Picture 2" descr="C:\Users\Philip Lacey\Desktop\BXP Software 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988" y="5634038"/>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kern="1200">
          <a:solidFill>
            <a:schemeClr val="bg1"/>
          </a:solidFill>
          <a:latin typeface="Montserrat" pitchFamily="50" charset="0"/>
          <a:ea typeface="MS PGothic" pitchFamily="34" charset="-128"/>
          <a:cs typeface="ＭＳ Ｐゴシック" charset="0"/>
        </a:defRPr>
      </a:lvl1pPr>
      <a:lvl2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2pPr>
      <a:lvl3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3pPr>
      <a:lvl4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4pPr>
      <a:lvl5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9pPr>
    </p:titleStyle>
    <p:bodyStyle>
      <a:lvl1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defRPr lang="en-US" altLang="en-US" sz="2800" b="1" kern="1200" dirty="0" smtClean="0">
          <a:solidFill>
            <a:srgbClr val="007DC3"/>
          </a:solidFill>
          <a:latin typeface="Montserrat"/>
          <a:ea typeface="MS PGothic" pitchFamily="34" charset="-128"/>
          <a:cs typeface="Montserrat"/>
        </a:defRPr>
      </a:lvl1pPr>
      <a:lvl2pPr marL="742950" marR="0" indent="-285750" algn="l" defTabSz="914400" rtl="0" eaLnBrk="1" fontAlgn="base" latinLnBrk="0" hangingPunct="1">
        <a:lnSpc>
          <a:spcPct val="100000"/>
        </a:lnSpc>
        <a:spcBef>
          <a:spcPct val="20000"/>
        </a:spcBef>
        <a:spcAft>
          <a:spcPct val="0"/>
        </a:spcAft>
        <a:buClrTx/>
        <a:buSzTx/>
        <a:buFont typeface="Arial" pitchFamily="34" charset="0"/>
        <a:buChar char="–"/>
        <a:tabLst/>
        <a:defRPr lang="en-US" sz="1800" b="1" kern="1200" dirty="0" smtClean="0">
          <a:solidFill>
            <a:schemeClr val="tx1"/>
          </a:solidFill>
          <a:latin typeface="Montserrat"/>
          <a:ea typeface="MS PGothic" pitchFamily="34" charset="-128"/>
          <a:cs typeface="+mn-cs"/>
        </a:defRPr>
      </a:lvl2pPr>
      <a:lvl3pPr marL="11430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lang="en-US" sz="1600" kern="1200" dirty="0" smtClean="0">
          <a:solidFill>
            <a:srgbClr val="007DC3"/>
          </a:solidFill>
          <a:latin typeface="Montserra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lang="en-US" sz="1300" b="1" kern="1200" dirty="0" smtClean="0">
          <a:solidFill>
            <a:schemeClr val="tx1"/>
          </a:solidFill>
          <a:latin typeface="Montserra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lang="en-US" sz="1300" kern="1200" dirty="0" smtClean="0">
          <a:solidFill>
            <a:srgbClr val="3A75C4"/>
          </a:solidFill>
          <a:latin typeface="Montserra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png"/><Relationship Id="rId26" Type="http://schemas.openxmlformats.org/officeDocument/2006/relationships/image" Target="../media/image24.png"/><Relationship Id="rId3" Type="http://schemas.openxmlformats.org/officeDocument/2006/relationships/image" Target="../media/image5.png"/><Relationship Id="rId21" Type="http://schemas.openxmlformats.org/officeDocument/2006/relationships/hyperlink" Target="http://www.google.ie/url?sa=i&amp;source=imgres&amp;cd=&amp;cad=rja&amp;uact=8&amp;ved=0CAgQjRwwAA&amp;url=http://www.salesinstitute.ie/conference-2015-exhibitors/&amp;ei=mjOZVeW7MoKx-AHQ0YLwCg&amp;psig=AFQjCNHEot8kSvAeqc-Zk7bLsd49C1dWgg&amp;ust=1436189978947949" TargetMode="Externa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hyperlink" Target="http://www.google.ie/url?sa=i&amp;source=imgres&amp;cd=&amp;cad=rja&amp;uact=8&amp;ved=0CAgQjRwwAA&amp;url=http://www.greenstar.ie/&amp;ei=wTKZVZ7eEcS1-AH7obTQCA&amp;psig=AFQjCNEWbUIVCcFUGKmqqZYE4o-yqv3fJA&amp;ust=1436189761382826" TargetMode="External"/><Relationship Id="rId25" Type="http://schemas.openxmlformats.org/officeDocument/2006/relationships/image" Target="../media/image23.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0.gif"/><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hyperlink" Target="http://www.google.ie/url?sa=i&amp;source=imgres&amp;cd=&amp;cad=rja&amp;uact=8&amp;ved=0CAgQjRwwAA&amp;url=http://startupireland.ie/startupgathering/&amp;ei=hDSZVf_pOMO2-QHk3oHYAQ&amp;psig=AFQjCNFLnZoXEkRxjZlUabxasKUlZHqLvA&amp;ust=1436190213168642" TargetMode="External"/><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2.png"/><Relationship Id="rId28" Type="http://schemas.openxmlformats.org/officeDocument/2006/relationships/image" Target="../media/image26.jpeg"/><Relationship Id="rId10" Type="http://schemas.openxmlformats.org/officeDocument/2006/relationships/image" Target="../media/image12.png"/><Relationship Id="rId19" Type="http://schemas.openxmlformats.org/officeDocument/2006/relationships/hyperlink" Target="http://www.google.ie/url?sa=i&amp;source=imgres&amp;cd=&amp;cad=rja&amp;uact=8&amp;ved=0CAgQjRwwAA&amp;url=http://www.irishjobs.ie/Recruiters/Greyhound-Recycling-Recovery-5037.aspx&amp;ei=6TKZVb7kEcj0-QH2kYhw&amp;psig=AFQjCNHfEB4pML2_NJweJQISCF5K9Xc7gA&amp;ust=1436189801395661" TargetMode="Externa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1.gif"/><Relationship Id="rId27" Type="http://schemas.openxmlformats.org/officeDocument/2006/relationships/image" Target="../media/image25.gif"/></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00980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741613" y="2690813"/>
            <a:ext cx="5275262" cy="159543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600" b="1" dirty="0">
                <a:solidFill>
                  <a:schemeClr val="bg1"/>
                </a:solidFill>
                <a:latin typeface="Arial" panose="020B0604020202020204" pitchFamily="34" charset="0"/>
                <a:ea typeface="ＭＳ Ｐゴシック" charset="0"/>
                <a:cs typeface="Arial" panose="020B0604020202020204" pitchFamily="34" charset="0"/>
              </a:rPr>
              <a:t>Making Your Business</a:t>
            </a:r>
          </a:p>
          <a:p>
            <a:pPr>
              <a:lnSpc>
                <a:spcPct val="90000"/>
              </a:lnSpc>
              <a:defRPr/>
            </a:pPr>
            <a:r>
              <a:rPr lang="en-US" sz="3600" b="1" dirty="0">
                <a:solidFill>
                  <a:schemeClr val="bg1"/>
                </a:solidFill>
                <a:latin typeface="Arial" panose="020B0604020202020204" pitchFamily="34" charset="0"/>
                <a:ea typeface="ＭＳ Ｐゴシック" charset="0"/>
                <a:cs typeface="Arial" panose="020B0604020202020204" pitchFamily="34" charset="0"/>
              </a:rPr>
              <a:t>Run Better</a:t>
            </a:r>
          </a:p>
          <a:p>
            <a:pPr>
              <a:lnSpc>
                <a:spcPct val="110000"/>
              </a:lnSpc>
              <a:defRPr/>
            </a:pPr>
            <a:r>
              <a:rPr lang="en-US" sz="2700" dirty="0">
                <a:solidFill>
                  <a:schemeClr val="bg1"/>
                </a:solidFill>
                <a:latin typeface="Arial" panose="020B0604020202020204" pitchFamily="34" charset="0"/>
                <a:ea typeface="ＭＳ Ｐゴシック" charset="0"/>
                <a:cs typeface="Arial" panose="020B0604020202020204" pitchFamily="34" charset="0"/>
              </a:rPr>
              <a:t>CRM, CCM, QA, eLearning</a:t>
            </a:r>
          </a:p>
        </p:txBody>
      </p:sp>
      <p:pic>
        <p:nvPicPr>
          <p:cNvPr id="6" name="Picture 2" descr="C:\Users\Philip Lacey\Desktop\BXP Softw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76475"/>
            <a:ext cx="1508125" cy="1511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890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5266869" cy="2880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356992"/>
            <a:ext cx="6156176" cy="3366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6136" y="836712"/>
            <a:ext cx="2723823" cy="369332"/>
          </a:xfrm>
          <a:prstGeom prst="rect">
            <a:avLst/>
          </a:prstGeom>
          <a:noFill/>
        </p:spPr>
        <p:txBody>
          <a:bodyPr wrap="none" rtlCol="0">
            <a:spAutoFit/>
          </a:bodyPr>
          <a:lstStyle/>
          <a:p>
            <a:r>
              <a:rPr lang="en-IE" dirty="0" err="1" smtClean="0">
                <a:latin typeface="Arial" panose="020B0604020202020204" pitchFamily="34" charset="0"/>
                <a:cs typeface="Arial" panose="020B0604020202020204" pitchFamily="34" charset="0"/>
              </a:rPr>
              <a:t>eir</a:t>
            </a:r>
            <a:r>
              <a:rPr lang="en-IE" dirty="0" smtClean="0">
                <a:latin typeface="Arial" panose="020B0604020202020204" pitchFamily="34" charset="0"/>
                <a:cs typeface="Arial" panose="020B0604020202020204" pitchFamily="34" charset="0"/>
              </a:rPr>
              <a:t> supplier management</a:t>
            </a:r>
            <a:endParaRPr lang="en-IE" dirty="0">
              <a:latin typeface="Arial" panose="020B0604020202020204" pitchFamily="34" charset="0"/>
              <a:cs typeface="Arial" panose="020B0604020202020204" pitchFamily="34" charset="0"/>
            </a:endParaRPr>
          </a:p>
        </p:txBody>
      </p:sp>
      <p:sp>
        <p:nvSpPr>
          <p:cNvPr id="8" name="TextBox 7"/>
          <p:cNvSpPr txBox="1"/>
          <p:nvPr/>
        </p:nvSpPr>
        <p:spPr>
          <a:xfrm>
            <a:off x="251520" y="4293096"/>
            <a:ext cx="2339102" cy="646331"/>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All n One operations </a:t>
            </a:r>
          </a:p>
          <a:p>
            <a:r>
              <a:rPr lang="en-IE" dirty="0" smtClean="0">
                <a:latin typeface="Arial" panose="020B0604020202020204" pitchFamily="34" charset="0"/>
                <a:cs typeface="Arial" panose="020B0604020202020204" pitchFamily="34" charset="0"/>
              </a:rPr>
              <a:t>management</a:t>
            </a:r>
            <a:endParaRPr lang="en-IE"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1043608" y="5085184"/>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5508104" y="1340768"/>
            <a:ext cx="12241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023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5" y="3429000"/>
            <a:ext cx="6012160" cy="3287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743484" cy="3140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176" y="836712"/>
            <a:ext cx="2300630" cy="369332"/>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FMI Client Reporting</a:t>
            </a:r>
            <a:endParaRPr lang="en-IE" dirty="0">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6732240" y="1412776"/>
            <a:ext cx="12241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51520" y="4293096"/>
            <a:ext cx="1723549" cy="646331"/>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BOI operations</a:t>
            </a:r>
          </a:p>
          <a:p>
            <a:r>
              <a:rPr lang="en-IE" dirty="0" smtClean="0">
                <a:latin typeface="Arial" panose="020B0604020202020204" pitchFamily="34" charset="0"/>
                <a:cs typeface="Arial" panose="020B0604020202020204" pitchFamily="34" charset="0"/>
              </a:rPr>
              <a:t>reporting</a:t>
            </a:r>
            <a:endParaRPr lang="en-IE"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611560" y="5013176"/>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246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Why Us?</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80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Why do business with All n One?</a:t>
            </a:r>
          </a:p>
        </p:txBody>
      </p:sp>
      <p:sp>
        <p:nvSpPr>
          <p:cNvPr id="3" name="Content Placeholder 2"/>
          <p:cNvSpPr>
            <a:spLocks noGrp="1"/>
          </p:cNvSpPr>
          <p:nvPr>
            <p:ph idx="1"/>
          </p:nvPr>
        </p:nvSpPr>
        <p:spPr/>
        <p:txBody>
          <a:bodyPr/>
          <a:lstStyle/>
          <a:p>
            <a:pPr>
              <a:lnSpc>
                <a:spcPct val="150000"/>
              </a:lnSpc>
            </a:pPr>
            <a:r>
              <a:rPr lang="en-IE" sz="2000" dirty="0">
                <a:solidFill>
                  <a:schemeClr val="tx1"/>
                </a:solidFill>
                <a:latin typeface="Arial" panose="020B0604020202020204" pitchFamily="34" charset="0"/>
                <a:cs typeface="Arial" panose="020B0604020202020204" pitchFamily="34" charset="0"/>
              </a:rPr>
              <a:t>25+ years Business Process Experience</a:t>
            </a:r>
          </a:p>
          <a:p>
            <a:pPr>
              <a:lnSpc>
                <a:spcPct val="150000"/>
              </a:lnSpc>
            </a:pPr>
            <a:r>
              <a:rPr lang="en-IE" sz="2000" dirty="0">
                <a:solidFill>
                  <a:schemeClr val="tx1"/>
                </a:solidFill>
                <a:latin typeface="Arial" panose="020B0604020202020204" pitchFamily="34" charset="0"/>
                <a:cs typeface="Arial" panose="020B0604020202020204" pitchFamily="34" charset="0"/>
              </a:rPr>
              <a:t>Highly trusted partners</a:t>
            </a:r>
          </a:p>
          <a:p>
            <a:pPr>
              <a:lnSpc>
                <a:spcPct val="150000"/>
              </a:lnSpc>
            </a:pPr>
            <a:r>
              <a:rPr lang="en-IE" sz="2000" dirty="0">
                <a:solidFill>
                  <a:schemeClr val="tx1"/>
                </a:solidFill>
                <a:latin typeface="Arial" panose="020B0604020202020204" pitchFamily="34" charset="0"/>
                <a:cs typeface="Arial" panose="020B0604020202020204" pitchFamily="34" charset="0"/>
              </a:rPr>
              <a:t>100% secure service provision</a:t>
            </a:r>
          </a:p>
          <a:p>
            <a:pPr>
              <a:lnSpc>
                <a:spcPct val="150000"/>
              </a:lnSpc>
            </a:pPr>
            <a:r>
              <a:rPr lang="en-IE" sz="2000" dirty="0">
                <a:solidFill>
                  <a:schemeClr val="tx1"/>
                </a:solidFill>
                <a:latin typeface="Arial" panose="020B0604020202020204" pitchFamily="34" charset="0"/>
                <a:cs typeface="Arial" panose="020B0604020202020204" pitchFamily="34" charset="0"/>
              </a:rPr>
              <a:t>Passionate about Innovation</a:t>
            </a:r>
          </a:p>
          <a:p>
            <a:pPr>
              <a:lnSpc>
                <a:spcPct val="150000"/>
              </a:lnSpc>
            </a:pPr>
            <a:r>
              <a:rPr lang="en-IE" sz="2000" dirty="0">
                <a:solidFill>
                  <a:schemeClr val="tx1"/>
                </a:solidFill>
                <a:latin typeface="Arial" panose="020B0604020202020204" pitchFamily="34" charset="0"/>
                <a:cs typeface="Arial" panose="020B0604020202020204" pitchFamily="34" charset="0"/>
              </a:rPr>
              <a:t>Proactive in thought leadership</a:t>
            </a:r>
          </a:p>
          <a:p>
            <a:pPr>
              <a:lnSpc>
                <a:spcPct val="150000"/>
              </a:lnSpc>
            </a:pPr>
            <a:r>
              <a:rPr lang="en-IE" sz="2000" dirty="0">
                <a:solidFill>
                  <a:schemeClr val="tx1"/>
                </a:solidFill>
                <a:latin typeface="Arial" panose="020B0604020202020204" pitchFamily="34" charset="0"/>
                <a:cs typeface="Arial" panose="020B0604020202020204" pitchFamily="34" charset="0"/>
              </a:rPr>
              <a:t>Low cost licence model producing high value savings</a:t>
            </a:r>
          </a:p>
          <a:p>
            <a:pPr>
              <a:lnSpc>
                <a:spcPct val="150000"/>
              </a:lnSpc>
            </a:pPr>
            <a:r>
              <a:rPr lang="en-IE" sz="2000" dirty="0">
                <a:solidFill>
                  <a:schemeClr val="tx1"/>
                </a:solidFill>
                <a:latin typeface="Arial" panose="020B0604020202020204" pitchFamily="34" charset="0"/>
                <a:cs typeface="Arial" panose="020B0604020202020204" pitchFamily="34" charset="0"/>
              </a:rPr>
              <a:t>Strong investment return ratio</a:t>
            </a:r>
          </a:p>
          <a:p>
            <a:pPr>
              <a:lnSpc>
                <a:spcPct val="150000"/>
              </a:lnSpc>
            </a:pPr>
            <a:endParaRPr lang="en-I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91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Accreditations / Awards</a:t>
            </a:r>
          </a:p>
        </p:txBody>
      </p:sp>
      <p:sp>
        <p:nvSpPr>
          <p:cNvPr id="3" name="Content Placeholder 2"/>
          <p:cNvSpPr>
            <a:spLocks noGrp="1"/>
          </p:cNvSpPr>
          <p:nvPr>
            <p:ph idx="1"/>
          </p:nvPr>
        </p:nvSpPr>
        <p:spPr>
          <a:xfrm>
            <a:off x="1753345" y="1412776"/>
            <a:ext cx="7211143" cy="4060825"/>
          </a:xfrm>
        </p:spPr>
        <p:txBody>
          <a:bodyPr/>
          <a:lstStyle/>
          <a:p>
            <a:pPr>
              <a:lnSpc>
                <a:spcPct val="150000"/>
              </a:lnSpc>
            </a:pPr>
            <a:r>
              <a:rPr lang="en-IE" sz="1600" dirty="0">
                <a:solidFill>
                  <a:schemeClr val="tx1"/>
                </a:solidFill>
                <a:latin typeface="Arial" panose="020B0604020202020204" pitchFamily="34" charset="0"/>
                <a:cs typeface="Arial" panose="020B0604020202020204" pitchFamily="34" charset="0"/>
              </a:rPr>
              <a:t>2008 - CCMA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sz="1600" dirty="0" smtClean="0">
                <a:solidFill>
                  <a:srgbClr val="007DC3"/>
                </a:solidFill>
                <a:latin typeface="Arial" panose="020B0604020202020204" pitchFamily="34" charset="0"/>
                <a:cs typeface="Arial" panose="020B0604020202020204" pitchFamily="34" charset="0"/>
              </a:rPr>
              <a:t>Best </a:t>
            </a:r>
            <a:r>
              <a:rPr lang="en-IE" sz="1600" dirty="0">
                <a:solidFill>
                  <a:srgbClr val="007DC3"/>
                </a:solidFill>
                <a:latin typeface="Arial" panose="020B0604020202020204" pitchFamily="34" charset="0"/>
                <a:cs typeface="Arial" panose="020B0604020202020204" pitchFamily="34" charset="0"/>
              </a:rPr>
              <a:t>New Product or </a:t>
            </a:r>
            <a:r>
              <a:rPr lang="en-IE" sz="1600" dirty="0" smtClean="0">
                <a:solidFill>
                  <a:srgbClr val="007DC3"/>
                </a:solidFill>
                <a:latin typeface="Arial" panose="020B0604020202020204" pitchFamily="34" charset="0"/>
                <a:cs typeface="Arial" panose="020B0604020202020204" pitchFamily="34" charset="0"/>
              </a:rPr>
              <a:t>Service</a:t>
            </a:r>
            <a:endParaRPr lang="en-IE" sz="1600" dirty="0">
              <a:solidFill>
                <a:srgbClr val="007DC3"/>
              </a:solidFill>
              <a:latin typeface="Arial" panose="020B0604020202020204" pitchFamily="34" charset="0"/>
              <a:cs typeface="Arial" panose="020B0604020202020204" pitchFamily="34" charset="0"/>
            </a:endParaRPr>
          </a:p>
          <a:p>
            <a:pPr>
              <a:lnSpc>
                <a:spcPct val="150000"/>
              </a:lnSpc>
            </a:pPr>
            <a:r>
              <a:rPr lang="en-IE" sz="1600" dirty="0">
                <a:solidFill>
                  <a:schemeClr val="tx1"/>
                </a:solidFill>
                <a:latin typeface="Arial" panose="020B0604020202020204" pitchFamily="34" charset="0"/>
                <a:cs typeface="Arial" panose="020B0604020202020204" pitchFamily="34" charset="0"/>
              </a:rPr>
              <a:t>2009 - CCMA Awards - Highly Commended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sz="1600" dirty="0">
                <a:solidFill>
                  <a:srgbClr val="007DC3"/>
                </a:solidFill>
                <a:latin typeface="Arial" panose="020B0604020202020204" pitchFamily="34" charset="0"/>
                <a:cs typeface="Arial" panose="020B0604020202020204" pitchFamily="34" charset="0"/>
              </a:rPr>
              <a:t>Best Contact Centre Supplier</a:t>
            </a:r>
          </a:p>
          <a:p>
            <a:pPr>
              <a:lnSpc>
                <a:spcPct val="150000"/>
              </a:lnSpc>
            </a:pPr>
            <a:r>
              <a:rPr lang="en-IE" sz="1600" dirty="0">
                <a:solidFill>
                  <a:schemeClr val="tx1"/>
                </a:solidFill>
                <a:latin typeface="Arial" panose="020B0604020202020204" pitchFamily="34" charset="0"/>
                <a:cs typeface="Arial" panose="020B0604020202020204" pitchFamily="34" charset="0"/>
              </a:rPr>
              <a:t>2010 - CCMA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Best New Product or Service</a:t>
            </a:r>
          </a:p>
          <a:p>
            <a:pPr>
              <a:lnSpc>
                <a:spcPct val="150000"/>
              </a:lnSpc>
            </a:pPr>
            <a:r>
              <a:rPr lang="en-IE" sz="1600" dirty="0">
                <a:solidFill>
                  <a:schemeClr val="tx1"/>
                </a:solidFill>
                <a:latin typeface="Arial" panose="020B0604020202020204" pitchFamily="34" charset="0"/>
                <a:cs typeface="Arial" panose="020B0604020202020204" pitchFamily="34" charset="0"/>
              </a:rPr>
              <a:t>2010 - CCMA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Contact Centre Supplier of the Year</a:t>
            </a:r>
          </a:p>
          <a:p>
            <a:pPr>
              <a:lnSpc>
                <a:spcPct val="150000"/>
              </a:lnSpc>
            </a:pPr>
            <a:r>
              <a:rPr lang="en-IE" sz="1600" dirty="0">
                <a:solidFill>
                  <a:schemeClr val="tx1"/>
                </a:solidFill>
                <a:latin typeface="Arial" panose="020B0604020202020204" pitchFamily="34" charset="0"/>
                <a:cs typeface="Arial" panose="020B0604020202020204" pitchFamily="34" charset="0"/>
              </a:rPr>
              <a:t>2011 - CallCentreHelper.com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The Top 25 Contact Centre Technology</a:t>
            </a:r>
          </a:p>
          <a:p>
            <a:pPr>
              <a:lnSpc>
                <a:spcPct val="150000"/>
              </a:lnSpc>
            </a:pPr>
            <a:r>
              <a:rPr lang="en-IE" sz="1600" dirty="0">
                <a:solidFill>
                  <a:schemeClr val="tx1"/>
                </a:solidFill>
                <a:latin typeface="Arial" panose="020B0604020202020204" pitchFamily="34" charset="0"/>
                <a:cs typeface="Arial" panose="020B0604020202020204" pitchFamily="34" charset="0"/>
              </a:rPr>
              <a:t>2012 - Irish Sales Champion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Best Use of Sales Technology 2012</a:t>
            </a:r>
          </a:p>
        </p:txBody>
      </p:sp>
    </p:spTree>
    <p:extLst>
      <p:ext uri="{BB962C8B-B14F-4D97-AF65-F5344CB8AC3E}">
        <p14:creationId xmlns:p14="http://schemas.microsoft.com/office/powerpoint/2010/main" val="258495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Our Background</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28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History</a:t>
            </a:r>
          </a:p>
        </p:txBody>
      </p:sp>
      <p:sp>
        <p:nvSpPr>
          <p:cNvPr id="3" name="Content Placeholder 2"/>
          <p:cNvSpPr>
            <a:spLocks noGrp="1"/>
          </p:cNvSpPr>
          <p:nvPr>
            <p:ph idx="1"/>
          </p:nvPr>
        </p:nvSpPr>
        <p:spPr/>
        <p:txBody>
          <a:bodyPr/>
          <a:lstStyle/>
          <a:p>
            <a:pPr>
              <a:lnSpc>
                <a:spcPct val="150000"/>
              </a:lnSpc>
            </a:pPr>
            <a:r>
              <a:rPr lang="en-IE" sz="2400" dirty="0">
                <a:solidFill>
                  <a:schemeClr val="tx1"/>
                </a:solidFill>
                <a:latin typeface="Arial" panose="020B0604020202020204" pitchFamily="34" charset="0"/>
                <a:cs typeface="Arial" panose="020B0604020202020204" pitchFamily="34" charset="0"/>
              </a:rPr>
              <a:t>Established </a:t>
            </a:r>
            <a:r>
              <a:rPr lang="en-IE" sz="2400" dirty="0" smtClean="0">
                <a:solidFill>
                  <a:schemeClr val="tx1"/>
                </a:solidFill>
                <a:latin typeface="Arial" panose="020B0604020202020204" pitchFamily="34" charset="0"/>
                <a:cs typeface="Arial" panose="020B0604020202020204" pitchFamily="34" charset="0"/>
              </a:rPr>
              <a:t>2005</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smtClean="0">
                <a:solidFill>
                  <a:schemeClr val="tx1"/>
                </a:solidFill>
                <a:latin typeface="Arial" panose="020B0604020202020204" pitchFamily="34" charset="0"/>
                <a:cs typeface="Arial" panose="020B0604020202020204" pitchFamily="34" charset="0"/>
              </a:rPr>
              <a:t>10 </a:t>
            </a:r>
            <a:r>
              <a:rPr lang="en-IE" sz="2400" dirty="0" smtClean="0">
                <a:solidFill>
                  <a:schemeClr val="tx1"/>
                </a:solidFill>
                <a:latin typeface="Arial" panose="020B0604020202020204" pitchFamily="34" charset="0"/>
                <a:cs typeface="Arial" panose="020B0604020202020204" pitchFamily="34" charset="0"/>
              </a:rPr>
              <a:t>Employees</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a:solidFill>
                  <a:schemeClr val="tx1"/>
                </a:solidFill>
                <a:latin typeface="Arial" panose="020B0604020202020204" pitchFamily="34" charset="0"/>
                <a:cs typeface="Arial" panose="020B0604020202020204" pitchFamily="34" charset="0"/>
              </a:rPr>
              <a:t>Offices: Dublin, Belfast, </a:t>
            </a:r>
            <a:r>
              <a:rPr lang="en-IE" sz="2400" dirty="0" smtClean="0">
                <a:solidFill>
                  <a:schemeClr val="tx1"/>
                </a:solidFill>
                <a:latin typeface="Arial" panose="020B0604020202020204" pitchFamily="34" charset="0"/>
                <a:cs typeface="Arial" panose="020B0604020202020204" pitchFamily="34" charset="0"/>
              </a:rPr>
              <a:t>London</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a:solidFill>
                  <a:schemeClr val="tx1"/>
                </a:solidFill>
                <a:latin typeface="Arial" panose="020B0604020202020204" pitchFamily="34" charset="0"/>
                <a:cs typeface="Arial" panose="020B0604020202020204" pitchFamily="34" charset="0"/>
              </a:rPr>
              <a:t>Highly Technical Team: BSc+ </a:t>
            </a:r>
            <a:r>
              <a:rPr lang="en-IE" sz="2400" dirty="0" smtClean="0">
                <a:solidFill>
                  <a:schemeClr val="tx1"/>
                </a:solidFill>
                <a:latin typeface="Arial" panose="020B0604020202020204" pitchFamily="34" charset="0"/>
                <a:cs typeface="Arial" panose="020B0604020202020204" pitchFamily="34" charset="0"/>
              </a:rPr>
              <a:t>minimum</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a:solidFill>
                  <a:schemeClr val="tx1"/>
                </a:solidFill>
                <a:latin typeface="Arial" panose="020B0604020202020204" pitchFamily="34" charset="0"/>
                <a:cs typeface="Arial" panose="020B0604020202020204" pitchFamily="34" charset="0"/>
              </a:rPr>
              <a:t>Multi-Award Winning</a:t>
            </a:r>
          </a:p>
          <a:p>
            <a:endParaRPr lang="en-I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4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Our Offering</a:t>
            </a:r>
            <a:br>
              <a:rPr lang="en-IE" dirty="0">
                <a:latin typeface="Arial" panose="020B0604020202020204" pitchFamily="34" charset="0"/>
                <a:cs typeface="Arial" panose="020B0604020202020204" pitchFamily="34" charset="0"/>
              </a:rPr>
            </a:br>
            <a:endParaRPr lang="en-I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IE" sz="2000" dirty="0">
                <a:solidFill>
                  <a:schemeClr val="tx1"/>
                </a:solidFill>
                <a:latin typeface="Arial" panose="020B0604020202020204" pitchFamily="34" charset="0"/>
                <a:cs typeface="Arial" panose="020B0604020202020204" pitchFamily="34" charset="0"/>
              </a:rPr>
              <a:t>Business Process Modelling and Management Toolkit</a:t>
            </a:r>
          </a:p>
          <a:p>
            <a:pPr>
              <a:lnSpc>
                <a:spcPct val="150000"/>
              </a:lnSpc>
            </a:pPr>
            <a:r>
              <a:rPr lang="en-IE" sz="2000" dirty="0">
                <a:solidFill>
                  <a:schemeClr val="tx1"/>
                </a:solidFill>
                <a:latin typeface="Arial" panose="020B0604020202020204" pitchFamily="34" charset="0"/>
                <a:cs typeface="Arial" panose="020B0604020202020204" pitchFamily="34" charset="0"/>
              </a:rPr>
              <a:t>SaaS Based Service</a:t>
            </a:r>
          </a:p>
          <a:p>
            <a:pPr>
              <a:lnSpc>
                <a:spcPct val="150000"/>
              </a:lnSpc>
            </a:pPr>
            <a:r>
              <a:rPr lang="en-IE" sz="2000" dirty="0">
                <a:solidFill>
                  <a:schemeClr val="tx1"/>
                </a:solidFill>
                <a:latin typeface="Arial" panose="020B0604020202020204" pitchFamily="34" charset="0"/>
                <a:cs typeface="Arial" panose="020B0604020202020204" pitchFamily="34" charset="0"/>
              </a:rPr>
              <a:t>Self Service Format - No IT Support Needed</a:t>
            </a:r>
          </a:p>
          <a:p>
            <a:pPr>
              <a:lnSpc>
                <a:spcPct val="150000"/>
              </a:lnSpc>
            </a:pPr>
            <a:r>
              <a:rPr lang="en-IE" sz="2000" dirty="0">
                <a:solidFill>
                  <a:schemeClr val="tx1"/>
                </a:solidFill>
                <a:latin typeface="Arial" panose="020B0604020202020204" pitchFamily="34" charset="0"/>
                <a:cs typeface="Arial" panose="020B0604020202020204" pitchFamily="34" charset="0"/>
              </a:rPr>
              <a:t>Access on Any Device From Anywhere</a:t>
            </a:r>
          </a:p>
          <a:p>
            <a:pPr>
              <a:lnSpc>
                <a:spcPct val="150000"/>
              </a:lnSpc>
            </a:pPr>
            <a:r>
              <a:rPr lang="en-IE" sz="2000" dirty="0">
                <a:solidFill>
                  <a:schemeClr val="tx1"/>
                </a:solidFill>
                <a:latin typeface="Arial" panose="020B0604020202020204" pitchFamily="34" charset="0"/>
                <a:cs typeface="Arial" panose="020B0604020202020204" pitchFamily="34" charset="0"/>
              </a:rPr>
              <a:t>Highly </a:t>
            </a:r>
            <a:r>
              <a:rPr lang="en-IE" sz="2000" dirty="0" smtClean="0">
                <a:solidFill>
                  <a:schemeClr val="tx1"/>
                </a:solidFill>
                <a:latin typeface="Arial" panose="020B0604020202020204" pitchFamily="34" charset="0"/>
                <a:cs typeface="Arial" panose="020B0604020202020204" pitchFamily="34" charset="0"/>
              </a:rPr>
              <a:t>Secure</a:t>
            </a:r>
            <a:endParaRPr lang="en-IE" sz="2000" dirty="0">
              <a:solidFill>
                <a:schemeClr val="tx1"/>
              </a:solidFill>
              <a:latin typeface="Arial" panose="020B0604020202020204" pitchFamily="34" charset="0"/>
              <a:cs typeface="Arial" panose="020B0604020202020204" pitchFamily="34" charset="0"/>
            </a:endParaRPr>
          </a:p>
          <a:p>
            <a:pPr>
              <a:lnSpc>
                <a:spcPct val="150000"/>
              </a:lnSpc>
            </a:pPr>
            <a:r>
              <a:rPr lang="en-IE" sz="2000" dirty="0">
                <a:solidFill>
                  <a:schemeClr val="tx1"/>
                </a:solidFill>
                <a:latin typeface="Arial" panose="020B0604020202020204" pitchFamily="34" charset="0"/>
                <a:cs typeface="Arial" panose="020B0604020202020204" pitchFamily="34" charset="0"/>
              </a:rPr>
              <a:t>ISO27001 &amp; ENISA Compliant</a:t>
            </a:r>
          </a:p>
          <a:p>
            <a:pPr marL="0" indent="0">
              <a:lnSpc>
                <a:spcPct val="150000"/>
              </a:lnSpc>
              <a:buNone/>
            </a:pPr>
            <a:endParaRPr lang="en-IE"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94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Our Product</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70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836712"/>
            <a:ext cx="8280920" cy="4304297"/>
            <a:chOff x="467544" y="836712"/>
            <a:chExt cx="8280920" cy="4304297"/>
          </a:xfrm>
        </p:grpSpPr>
        <p:sp>
          <p:nvSpPr>
            <p:cNvPr id="23" name="Cube 22"/>
            <p:cNvSpPr/>
            <p:nvPr/>
          </p:nvSpPr>
          <p:spPr>
            <a:xfrm>
              <a:off x="467544" y="3603865"/>
              <a:ext cx="8280920" cy="1537144"/>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dirty="0" smtClean="0">
                  <a:solidFill>
                    <a:schemeClr val="tx1"/>
                  </a:solidFill>
                  <a:latin typeface="Arial" panose="020B0604020202020204" pitchFamily="34" charset="0"/>
                  <a:cs typeface="Arial" panose="020B0604020202020204" pitchFamily="34" charset="0"/>
                </a:rPr>
                <a:t>Systems Integration</a:t>
              </a:r>
              <a:endParaRPr lang="en-IE" dirty="0">
                <a:solidFill>
                  <a:schemeClr val="tx1"/>
                </a:solidFill>
                <a:latin typeface="Arial" panose="020B0604020202020204" pitchFamily="34" charset="0"/>
                <a:cs typeface="Arial" panose="020B0604020202020204" pitchFamily="34" charset="0"/>
              </a:endParaRPr>
            </a:p>
          </p:txBody>
        </p:sp>
        <p:sp>
          <p:nvSpPr>
            <p:cNvPr id="6" name="Cube 5"/>
            <p:cNvSpPr/>
            <p:nvPr/>
          </p:nvSpPr>
          <p:spPr>
            <a:xfrm>
              <a:off x="899592" y="3676130"/>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7" name="Can 6"/>
            <p:cNvSpPr/>
            <p:nvPr/>
          </p:nvSpPr>
          <p:spPr>
            <a:xfrm>
              <a:off x="1229106" y="1548016"/>
              <a:ext cx="1474573" cy="2380735"/>
            </a:xfrm>
            <a:prstGeom prst="can">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8" name="Cube 7"/>
            <p:cNvSpPr/>
            <p:nvPr/>
          </p:nvSpPr>
          <p:spPr>
            <a:xfrm>
              <a:off x="960863" y="1457396"/>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9" name="Cube 8"/>
            <p:cNvSpPr/>
            <p:nvPr/>
          </p:nvSpPr>
          <p:spPr>
            <a:xfrm>
              <a:off x="2678453" y="3676130"/>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0" name="Cube 9"/>
            <p:cNvSpPr/>
            <p:nvPr/>
          </p:nvSpPr>
          <p:spPr>
            <a:xfrm>
              <a:off x="4490778" y="3676130"/>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 name="Cube 10"/>
            <p:cNvSpPr/>
            <p:nvPr/>
          </p:nvSpPr>
          <p:spPr>
            <a:xfrm>
              <a:off x="6344293" y="3653265"/>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 name="Can 11"/>
            <p:cNvSpPr/>
            <p:nvPr/>
          </p:nvSpPr>
          <p:spPr>
            <a:xfrm>
              <a:off x="3008480" y="1548015"/>
              <a:ext cx="1474573" cy="2380735"/>
            </a:xfrm>
            <a:prstGeom prst="can">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3" name="Can 12"/>
            <p:cNvSpPr/>
            <p:nvPr/>
          </p:nvSpPr>
          <p:spPr>
            <a:xfrm>
              <a:off x="4820803" y="1548014"/>
              <a:ext cx="1474573" cy="2380735"/>
            </a:xfrm>
            <a:prstGeom prst="can">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4" name="Can 13"/>
            <p:cNvSpPr/>
            <p:nvPr/>
          </p:nvSpPr>
          <p:spPr>
            <a:xfrm>
              <a:off x="6674316" y="1548013"/>
              <a:ext cx="1474573" cy="2380735"/>
            </a:xfrm>
            <a:prstGeom prst="can">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5" name="Cube 14"/>
            <p:cNvSpPr/>
            <p:nvPr/>
          </p:nvSpPr>
          <p:spPr>
            <a:xfrm>
              <a:off x="2798411" y="1473157"/>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6" name="Cube 15"/>
            <p:cNvSpPr/>
            <p:nvPr/>
          </p:nvSpPr>
          <p:spPr>
            <a:xfrm>
              <a:off x="4610736" y="1473157"/>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7" name="Cube 16"/>
            <p:cNvSpPr/>
            <p:nvPr/>
          </p:nvSpPr>
          <p:spPr>
            <a:xfrm>
              <a:off x="6464251" y="1450292"/>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8" name="TextBox 17"/>
            <p:cNvSpPr txBox="1"/>
            <p:nvPr/>
          </p:nvSpPr>
          <p:spPr>
            <a:xfrm>
              <a:off x="1280949" y="2348880"/>
              <a:ext cx="1228221" cy="523220"/>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Contact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19" name="TextBox 18"/>
            <p:cNvSpPr txBox="1"/>
            <p:nvPr/>
          </p:nvSpPr>
          <p:spPr>
            <a:xfrm>
              <a:off x="3072362" y="2348880"/>
              <a:ext cx="1228221" cy="738664"/>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Customer </a:t>
              </a:r>
            </a:p>
            <a:p>
              <a:pPr algn="ctr"/>
              <a:r>
                <a:rPr lang="en-IE" sz="1400" dirty="0" smtClean="0">
                  <a:latin typeface="Arial" panose="020B0604020202020204" pitchFamily="34" charset="0"/>
                  <a:cs typeface="Arial" panose="020B0604020202020204" pitchFamily="34" charset="0"/>
                </a:rPr>
                <a:t>Relationship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20" name="TextBox 19"/>
            <p:cNvSpPr txBox="1"/>
            <p:nvPr/>
          </p:nvSpPr>
          <p:spPr>
            <a:xfrm>
              <a:off x="4796228" y="2348880"/>
              <a:ext cx="1523719"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eLearning</a:t>
              </a:r>
              <a:endParaRPr lang="en-IE" sz="1400" dirty="0">
                <a:latin typeface="Arial" panose="020B0604020202020204" pitchFamily="34" charset="0"/>
                <a:cs typeface="Arial" panose="020B0604020202020204" pitchFamily="34" charset="0"/>
              </a:endParaRPr>
            </a:p>
          </p:txBody>
        </p:sp>
        <p:sp>
          <p:nvSpPr>
            <p:cNvPr id="21" name="TextBox 20"/>
            <p:cNvSpPr txBox="1"/>
            <p:nvPr/>
          </p:nvSpPr>
          <p:spPr>
            <a:xfrm>
              <a:off x="6627959" y="2352467"/>
              <a:ext cx="1644173"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Quality Assurance</a:t>
              </a:r>
              <a:endParaRPr lang="en-IE" sz="1400" dirty="0">
                <a:latin typeface="Arial" panose="020B0604020202020204" pitchFamily="34" charset="0"/>
                <a:cs typeface="Arial" panose="020B0604020202020204" pitchFamily="34" charset="0"/>
              </a:endParaRPr>
            </a:p>
          </p:txBody>
        </p:sp>
        <p:sp>
          <p:nvSpPr>
            <p:cNvPr id="4" name="Rounded Rectangle 3"/>
            <p:cNvSpPr/>
            <p:nvPr/>
          </p:nvSpPr>
          <p:spPr>
            <a:xfrm>
              <a:off x="1534344" y="3188754"/>
              <a:ext cx="864096" cy="49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8" name="Rounded Rectangle 27"/>
            <p:cNvSpPr/>
            <p:nvPr/>
          </p:nvSpPr>
          <p:spPr>
            <a:xfrm>
              <a:off x="3313718" y="3176588"/>
              <a:ext cx="864096" cy="499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6"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8" y="3253215"/>
              <a:ext cx="5238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092" y="3251440"/>
              <a:ext cx="228600" cy="352425"/>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5153794" y="3188754"/>
              <a:ext cx="864096" cy="4995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9"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055" y="3250146"/>
              <a:ext cx="409575" cy="352425"/>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017997" y="3183468"/>
              <a:ext cx="864096" cy="49954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8"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407" y="3250145"/>
              <a:ext cx="295275" cy="352425"/>
            </a:xfrm>
            <a:prstGeom prst="rect">
              <a:avLst/>
            </a:prstGeom>
            <a:noFill/>
            <a:extLst>
              <a:ext uri="{909E8E84-426E-40DD-AFC4-6F175D3DCCD1}">
                <a14:hiddenFill xmlns:a14="http://schemas.microsoft.com/office/drawing/2010/main">
                  <a:solidFill>
                    <a:srgbClr val="FFFFFF"/>
                  </a:solidFill>
                </a14:hiddenFill>
              </a:ext>
            </a:extLst>
          </p:spPr>
        </p:pic>
        <p:sp>
          <p:nvSpPr>
            <p:cNvPr id="22" name="Cube 21"/>
            <p:cNvSpPr/>
            <p:nvPr/>
          </p:nvSpPr>
          <p:spPr>
            <a:xfrm>
              <a:off x="467544" y="836712"/>
              <a:ext cx="8280920" cy="97206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dirty="0" smtClean="0">
                  <a:solidFill>
                    <a:srgbClr val="007DC3"/>
                  </a:solidFill>
                  <a:latin typeface="Arial" panose="020B0604020202020204" pitchFamily="34" charset="0"/>
                  <a:cs typeface="Arial" panose="020B0604020202020204" pitchFamily="34" charset="0"/>
                </a:rPr>
                <a:t>Making Your Business Run Better</a:t>
              </a:r>
              <a:endParaRPr lang="en-IE" dirty="0">
                <a:solidFill>
                  <a:srgbClr val="007DC3"/>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3065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rot="16200000">
            <a:off x="4399827" y="1978842"/>
            <a:ext cx="1584176" cy="75088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4" name="Rounded Rectangle 23"/>
          <p:cNvSpPr/>
          <p:nvPr/>
        </p:nvSpPr>
        <p:spPr>
          <a:xfrm>
            <a:off x="2627784" y="1348490"/>
            <a:ext cx="1944215" cy="33766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5" name="Rounded Rectangle 24"/>
          <p:cNvSpPr/>
          <p:nvPr/>
        </p:nvSpPr>
        <p:spPr>
          <a:xfrm>
            <a:off x="2499400" y="1241707"/>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dirty="0" smtClean="0">
                <a:latin typeface="Arial" panose="020B0604020202020204" pitchFamily="34" charset="0"/>
                <a:cs typeface="Arial" panose="020B0604020202020204" pitchFamily="34" charset="0"/>
              </a:rPr>
              <a:t>Business Process Outsourcing</a:t>
            </a:r>
            <a:endParaRPr lang="en-IE" sz="800" dirty="0">
              <a:latin typeface="Arial" panose="020B0604020202020204" pitchFamily="34" charset="0"/>
              <a:cs typeface="Arial" panose="020B0604020202020204" pitchFamily="34" charset="0"/>
            </a:endParaRPr>
          </a:p>
        </p:txBody>
      </p:sp>
      <p:sp>
        <p:nvSpPr>
          <p:cNvPr id="26" name="Rounded Rectangle 25"/>
          <p:cNvSpPr/>
          <p:nvPr/>
        </p:nvSpPr>
        <p:spPr>
          <a:xfrm>
            <a:off x="4814154" y="1340768"/>
            <a:ext cx="1944215" cy="33843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7" name="Rounded Rectangle 26"/>
          <p:cNvSpPr/>
          <p:nvPr/>
        </p:nvSpPr>
        <p:spPr>
          <a:xfrm>
            <a:off x="4685770" y="1233984"/>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dirty="0" smtClean="0">
                <a:latin typeface="Arial" panose="020B0604020202020204" pitchFamily="34" charset="0"/>
                <a:cs typeface="Arial" panose="020B0604020202020204" pitchFamily="34" charset="0"/>
              </a:rPr>
              <a:t>Telecommunications</a:t>
            </a:r>
            <a:endParaRPr lang="en-IE" sz="800" dirty="0">
              <a:latin typeface="Arial" panose="020B0604020202020204" pitchFamily="34" charset="0"/>
              <a:cs typeface="Arial" panose="020B0604020202020204" pitchFamily="34" charset="0"/>
            </a:endParaRPr>
          </a:p>
        </p:txBody>
      </p:sp>
      <p:sp>
        <p:nvSpPr>
          <p:cNvPr id="28" name="Rounded Rectangle 27"/>
          <p:cNvSpPr/>
          <p:nvPr/>
        </p:nvSpPr>
        <p:spPr>
          <a:xfrm>
            <a:off x="7002114" y="1348490"/>
            <a:ext cx="1944215" cy="33766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9" name="Rounded Rectangle 28"/>
          <p:cNvSpPr/>
          <p:nvPr/>
        </p:nvSpPr>
        <p:spPr>
          <a:xfrm>
            <a:off x="6873730" y="1241707"/>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dirty="0" smtClean="0">
                <a:latin typeface="Arial" panose="020B0604020202020204" pitchFamily="34" charset="0"/>
                <a:cs typeface="Arial" panose="020B0604020202020204" pitchFamily="34" charset="0"/>
              </a:rPr>
              <a:t>Utility / Government</a:t>
            </a:r>
            <a:endParaRPr lang="en-IE" sz="800" dirty="0">
              <a:latin typeface="Arial" panose="020B0604020202020204" pitchFamily="34" charset="0"/>
              <a:cs typeface="Arial" panose="020B0604020202020204" pitchFamily="34" charset="0"/>
            </a:endParaRPr>
          </a:p>
        </p:txBody>
      </p:sp>
      <p:sp>
        <p:nvSpPr>
          <p:cNvPr id="3" name="Rounded Rectangle 2"/>
          <p:cNvSpPr/>
          <p:nvPr/>
        </p:nvSpPr>
        <p:spPr>
          <a:xfrm>
            <a:off x="467545" y="1340768"/>
            <a:ext cx="1944215" cy="33843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1" name="Rounded Rectangle 20"/>
          <p:cNvSpPr/>
          <p:nvPr/>
        </p:nvSpPr>
        <p:spPr>
          <a:xfrm>
            <a:off x="339161" y="1233984"/>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dirty="0" smtClean="0">
                <a:latin typeface="Arial" panose="020B0604020202020204" pitchFamily="34" charset="0"/>
                <a:cs typeface="Arial" panose="020B0604020202020204" pitchFamily="34" charset="0"/>
              </a:rPr>
              <a:t>Financially Regulated</a:t>
            </a:r>
            <a:endParaRPr lang="en-IE" sz="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79512" y="188640"/>
            <a:ext cx="8856984" cy="864096"/>
          </a:xfrm>
        </p:spPr>
        <p:txBody>
          <a:bodyPr/>
          <a:lstStyle/>
          <a:p>
            <a:pPr algn="ctr"/>
            <a:r>
              <a:rPr lang="en-IE" sz="2000" dirty="0" smtClean="0">
                <a:latin typeface="Arial" panose="020B0604020202020204" pitchFamily="34" charset="0"/>
                <a:cs typeface="Arial" panose="020B0604020202020204" pitchFamily="34" charset="0"/>
              </a:rPr>
              <a:t>is </a:t>
            </a:r>
            <a:r>
              <a:rPr lang="en-IE" sz="2000" dirty="0">
                <a:latin typeface="Arial" panose="020B0604020202020204" pitchFamily="34" charset="0"/>
                <a:cs typeface="Arial" panose="020B0604020202020204" pitchFamily="34" charset="0"/>
              </a:rPr>
              <a:t>trusted by many blue chip clients in </a:t>
            </a:r>
            <a:r>
              <a:rPr lang="en-IE" sz="2000" dirty="0" smtClean="0">
                <a:latin typeface="Arial" panose="020B0604020202020204" pitchFamily="34" charset="0"/>
                <a:cs typeface="Arial" panose="020B0604020202020204" pitchFamily="34" charset="0"/>
              </a:rPr>
              <a:t>Ireland</a:t>
            </a:r>
            <a:br>
              <a:rPr lang="en-IE" sz="2000" dirty="0" smtClean="0">
                <a:latin typeface="Arial" panose="020B0604020202020204" pitchFamily="34" charset="0"/>
                <a:cs typeface="Arial" panose="020B0604020202020204" pitchFamily="34" charset="0"/>
              </a:rPr>
            </a:br>
            <a:r>
              <a:rPr lang="en-IE" sz="2000" dirty="0" smtClean="0">
                <a:latin typeface="Arial" panose="020B0604020202020204" pitchFamily="34" charset="0"/>
                <a:cs typeface="Arial" panose="020B0604020202020204" pitchFamily="34" charset="0"/>
              </a:rPr>
              <a:t>and </a:t>
            </a:r>
            <a:r>
              <a:rPr lang="en-IE" sz="2000" dirty="0">
                <a:latin typeface="Arial" panose="020B0604020202020204" pitchFamily="34" charset="0"/>
                <a:cs typeface="Arial" panose="020B0604020202020204" pitchFamily="34" charset="0"/>
              </a:rPr>
              <a:t>internationally</a:t>
            </a:r>
            <a:r>
              <a:rPr lang="en-IE" sz="2000" dirty="0" smtClean="0">
                <a:latin typeface="Arial" panose="020B0604020202020204" pitchFamily="34" charset="0"/>
                <a:cs typeface="Arial" panose="020B0604020202020204" pitchFamily="34" charset="0"/>
              </a:rPr>
              <a:t>.</a:t>
            </a:r>
            <a:endParaRPr lang="en-IE" sz="2000" dirty="0">
              <a:latin typeface="Arial" panose="020B0604020202020204" pitchFamily="34" charset="0"/>
              <a:cs typeface="Arial" panose="020B0604020202020204" pitchFamily="34" charset="0"/>
            </a:endParaRPr>
          </a:p>
        </p:txBody>
      </p:sp>
      <p:pic>
        <p:nvPicPr>
          <p:cNvPr id="7" name="Picture 12" descr="Z:\06 - Marketing\05 - Images, Movies, Fonts, Multimedia\01 - Logos\Logos - Clients\c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58" y="3146594"/>
            <a:ext cx="1151463" cy="569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Users\Philip Lacey\Desktop\ladbrok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96" y="3884473"/>
            <a:ext cx="1640912" cy="5526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descr="C:\Users\Philip Lacey\Desktop\esbnetwor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063" y="4031174"/>
            <a:ext cx="1640914" cy="416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C:\Users\Philip Lacey\Desktop\fexc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155" y="1816788"/>
            <a:ext cx="1311316" cy="553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Z:\06 - Marketing\05 - Images, Movies, Fonts, Multimedia\01 - Logos\Logos - Clients\marsirela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534" y="5878239"/>
            <a:ext cx="1645516" cy="5347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C:\Users\Philip Lacey\Desktop\mete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2780928"/>
            <a:ext cx="1154065" cy="79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C:\Users\Philip Lacey\Desktop\one4al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852" y="3238548"/>
            <a:ext cx="1436682" cy="4064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Philip Lacey\Desktop\dublincitycounci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9019" y="3193800"/>
            <a:ext cx="825764" cy="6469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Philip Lacey\Desktop\condui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9530" y="3905907"/>
            <a:ext cx="620721" cy="667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hilip Lacey\Desktop\Tourism-Irelan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37515" y="2580882"/>
            <a:ext cx="1718011" cy="3755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hilip Lacey\Desktop\GNI_Eng_Primary_3Line_RGB_Co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88982" y="1945409"/>
            <a:ext cx="1370477" cy="4982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Philip Lacey\Desktop\BXP Software 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9592" y="99557"/>
            <a:ext cx="807463" cy="8091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7534" y="2475150"/>
            <a:ext cx="924235" cy="48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2155" y="2620461"/>
            <a:ext cx="1435470" cy="35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08104" y="3645024"/>
            <a:ext cx="625079" cy="792088"/>
          </a:xfrm>
          <a:prstGeom prst="rect">
            <a:avLst/>
          </a:prstGeom>
        </p:spPr>
      </p:pic>
      <p:sp>
        <p:nvSpPr>
          <p:cNvPr id="35" name="Rounded Rectangle 34"/>
          <p:cNvSpPr/>
          <p:nvPr/>
        </p:nvSpPr>
        <p:spPr>
          <a:xfrm>
            <a:off x="339161" y="4848524"/>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dirty="0" smtClean="0">
                <a:latin typeface="Arial" panose="020B0604020202020204" pitchFamily="34" charset="0"/>
                <a:cs typeface="Arial" panose="020B0604020202020204" pitchFamily="34" charset="0"/>
              </a:rPr>
              <a:t>Significant Others</a:t>
            </a:r>
            <a:endParaRPr lang="en-IE" sz="800" dirty="0">
              <a:latin typeface="Arial" panose="020B0604020202020204" pitchFamily="34" charset="0"/>
              <a:cs typeface="Arial" panose="020B0604020202020204" pitchFamily="34" charset="0"/>
            </a:endParaRPr>
          </a:p>
        </p:txBody>
      </p:sp>
      <p:pic>
        <p:nvPicPr>
          <p:cNvPr id="1029" name="Picture 5" descr="http://www.greenstar.ie/img/logo.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63371" y="5119486"/>
            <a:ext cx="1092805" cy="58699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irishjobs.ie/Logos/Greyhound-Recycling-Recovery-5037.gif">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3928" y="5779260"/>
            <a:ext cx="1832264" cy="5758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alesinstitute.ie/wp-content/uploads/2015/04/FMI.gif">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71023" y="5239844"/>
            <a:ext cx="1519093" cy="38281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hilip\Desktop\acoilog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07831" y="5097227"/>
            <a:ext cx="1184049" cy="663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artupireland.ie/wp-content/uploads/2015/04/BOI-Logo-Big.jp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48509" y="1915061"/>
            <a:ext cx="1782285" cy="3567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hilip Lacey\Desktop\Eir_logo_from_16_September_2015.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292080" y="2060848"/>
            <a:ext cx="1080120" cy="7160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irishjobs.ie/Logos/Mater-Private-Healthcare-4247.gif"/>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073131" y="5733255"/>
            <a:ext cx="1215851" cy="597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crfc.ie/wp-content/uploads/2012/12/tc-crest.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26428" y="5713402"/>
            <a:ext cx="695583" cy="6881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64098" y="5208194"/>
            <a:ext cx="923926"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181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466850" y="3573016"/>
            <a:ext cx="7339590" cy="1892826"/>
          </a:xfrm>
          <a:prstGeom prst="rect">
            <a:avLst/>
          </a:prstGeom>
        </p:spPr>
        <p:txBody>
          <a:bodyPr wrap="square">
            <a:spAutoFit/>
          </a:bodyPr>
          <a:lstStyle/>
          <a:p>
            <a:pPr>
              <a:lnSpc>
                <a:spcPct val="150000"/>
              </a:lnSpc>
              <a:spcAft>
                <a:spcPts val="0"/>
              </a:spcAft>
            </a:pPr>
            <a:r>
              <a:rPr lang="en-IE" sz="2400" b="1" dirty="0">
                <a:solidFill>
                  <a:srgbClr val="007DC3"/>
                </a:solidFill>
                <a:latin typeface="Arial" panose="020B0604020202020204" pitchFamily="34" charset="0"/>
                <a:ea typeface="Calibri" panose="020F0502020204030204" pitchFamily="34" charset="0"/>
                <a:cs typeface="Arial" panose="020B0604020202020204" pitchFamily="34" charset="0"/>
              </a:rPr>
              <a:t>Contact Centre Management</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Calibri" panose="020F0502020204030204" pitchFamily="34" charset="0"/>
                <a:cs typeface="Arial" panose="020B0604020202020204" pitchFamily="34" charset="0"/>
              </a:rPr>
              <a:t>bxp software turns your customer data into useful information,  </a:t>
            </a:r>
            <a:r>
              <a:rPr lang="en-IE" b="1" dirty="0">
                <a:latin typeface="Arial" panose="020B0604020202020204" pitchFamily="34" charset="0"/>
                <a:ea typeface="Calibri" panose="020F0502020204030204" pitchFamily="34" charset="0"/>
                <a:cs typeface="Arial" panose="020B0604020202020204" pitchFamily="34" charset="0"/>
              </a:rPr>
              <a:t>improving marketing effectiveness</a:t>
            </a:r>
            <a:r>
              <a:rPr lang="en-IE" dirty="0">
                <a:latin typeface="Arial" panose="020B0604020202020204" pitchFamily="34" charset="0"/>
                <a:ea typeface="Calibri" panose="020F0502020204030204" pitchFamily="34" charset="0"/>
                <a:cs typeface="Arial" panose="020B0604020202020204" pitchFamily="34" charset="0"/>
              </a:rPr>
              <a:t>,</a:t>
            </a:r>
            <a:r>
              <a:rPr lang="en-IE" b="1" dirty="0">
                <a:latin typeface="Arial" panose="020B0604020202020204" pitchFamily="34" charset="0"/>
                <a:ea typeface="Calibri" panose="020F0502020204030204" pitchFamily="34" charset="0"/>
                <a:cs typeface="Arial" panose="020B0604020202020204" pitchFamily="34" charset="0"/>
              </a:rPr>
              <a:t> increasing revenue</a:t>
            </a:r>
            <a:r>
              <a:rPr lang="en-IE" dirty="0">
                <a:latin typeface="Arial" panose="020B0604020202020204" pitchFamily="34" charset="0"/>
                <a:ea typeface="Calibri" panose="020F0502020204030204" pitchFamily="34" charset="0"/>
                <a:cs typeface="Arial" panose="020B0604020202020204" pitchFamily="34" charset="0"/>
              </a:rPr>
              <a:t>, and preventing customers from defecting. </a:t>
            </a:r>
          </a:p>
        </p:txBody>
      </p:sp>
      <p:sp>
        <p:nvSpPr>
          <p:cNvPr id="53" name="Cube 52"/>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54" name="Cube 53"/>
          <p:cNvSpPr/>
          <p:nvPr/>
        </p:nvSpPr>
        <p:spPr>
          <a:xfrm>
            <a:off x="4116083" y="2174718"/>
            <a:ext cx="1273930" cy="309726"/>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5" name="Can 54"/>
          <p:cNvSpPr/>
          <p:nvPr/>
        </p:nvSpPr>
        <p:spPr>
          <a:xfrm>
            <a:off x="4322754" y="770991"/>
            <a:ext cx="924852" cy="1570359"/>
          </a:xfrm>
          <a:prstGeom prst="can">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6" name="Cube 55"/>
          <p:cNvSpPr/>
          <p:nvPr/>
        </p:nvSpPr>
        <p:spPr>
          <a:xfrm>
            <a:off x="4154512" y="711217"/>
            <a:ext cx="1273930" cy="309726"/>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7" name="Cube 56"/>
          <p:cNvSpPr/>
          <p:nvPr/>
        </p:nvSpPr>
        <p:spPr>
          <a:xfrm>
            <a:off x="523178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8" name="Cube 57"/>
          <p:cNvSpPr/>
          <p:nvPr/>
        </p:nvSpPr>
        <p:spPr>
          <a:xfrm>
            <a:off x="636847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9" name="Cube 58"/>
          <p:cNvSpPr/>
          <p:nvPr/>
        </p:nvSpPr>
        <p:spPr>
          <a:xfrm>
            <a:off x="7530998" y="2159636"/>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0" name="Can 59"/>
          <p:cNvSpPr/>
          <p:nvPr/>
        </p:nvSpPr>
        <p:spPr>
          <a:xfrm>
            <a:off x="5438777"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1" name="Can 60"/>
          <p:cNvSpPr/>
          <p:nvPr/>
        </p:nvSpPr>
        <p:spPr>
          <a:xfrm>
            <a:off x="6575465"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2" name="Can 61"/>
          <p:cNvSpPr/>
          <p:nvPr/>
        </p:nvSpPr>
        <p:spPr>
          <a:xfrm>
            <a:off x="7737988" y="770989"/>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3" name="Cube 62"/>
          <p:cNvSpPr/>
          <p:nvPr/>
        </p:nvSpPr>
        <p:spPr>
          <a:xfrm>
            <a:off x="530702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4" name="Cube 63"/>
          <p:cNvSpPr/>
          <p:nvPr/>
        </p:nvSpPr>
        <p:spPr>
          <a:xfrm>
            <a:off x="644371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5" name="Cube 64"/>
          <p:cNvSpPr/>
          <p:nvPr/>
        </p:nvSpPr>
        <p:spPr>
          <a:xfrm>
            <a:off x="7606235" y="706531"/>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6" name="TextBox 65"/>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67" name="TextBox 66"/>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68" name="TextBox 67"/>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69" name="TextBox 68"/>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70" name="Rounded Rectangle 69"/>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71" name="Rounded Rectangle 70"/>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72"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74" name="Rounded Rectangle 73"/>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75"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77"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78" name="Cube 77"/>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298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66850" y="3573016"/>
            <a:ext cx="7547223" cy="2354491"/>
          </a:xfrm>
          <a:prstGeom prst="rect">
            <a:avLst/>
          </a:prstGeom>
        </p:spPr>
        <p:txBody>
          <a:bodyPr wrap="square">
            <a:spAutoFit/>
          </a:bodyPr>
          <a:lstStyle/>
          <a:p>
            <a:pPr>
              <a:lnSpc>
                <a:spcPct val="150000"/>
              </a:lnSpc>
              <a:spcAft>
                <a:spcPts val="0"/>
              </a:spcAft>
            </a:pPr>
            <a:r>
              <a:rPr lang="en-IE" sz="2400" b="1" dirty="0" smtClean="0">
                <a:solidFill>
                  <a:srgbClr val="007DC3"/>
                </a:solidFill>
                <a:latin typeface="Arial" panose="020B0604020202020204" pitchFamily="34" charset="0"/>
                <a:ea typeface="Calibri" panose="020F0502020204030204" pitchFamily="34" charset="0"/>
                <a:cs typeface="Arial" panose="020B0604020202020204" pitchFamily="34" charset="0"/>
              </a:rPr>
              <a:t>Customer Relationship Management</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Calibri" panose="020F0502020204030204" pitchFamily="34" charset="0"/>
                <a:cs typeface="Arial" panose="020B0604020202020204" pitchFamily="34" charset="0"/>
              </a:rPr>
              <a:t>bxp software turns your customer data into useful information, </a:t>
            </a:r>
            <a:r>
              <a:rPr lang="en-IE" b="1" dirty="0">
                <a:latin typeface="Arial" panose="020B0604020202020204" pitchFamily="34" charset="0"/>
                <a:ea typeface="Calibri" panose="020F0502020204030204" pitchFamily="34" charset="0"/>
                <a:cs typeface="Arial" panose="020B0604020202020204" pitchFamily="34" charset="0"/>
              </a:rPr>
              <a:t> improving marketing effectiveness, increasing revenue,</a:t>
            </a:r>
            <a:r>
              <a:rPr lang="en-IE" dirty="0">
                <a:latin typeface="Arial" panose="020B0604020202020204" pitchFamily="34" charset="0"/>
                <a:ea typeface="Calibri" panose="020F0502020204030204" pitchFamily="34" charset="0"/>
                <a:cs typeface="Arial" panose="020B0604020202020204" pitchFamily="34" charset="0"/>
              </a:rPr>
              <a:t> and preventing customers from defecting</a:t>
            </a:r>
            <a:r>
              <a:rPr lang="en-IE" sz="2000" dirty="0">
                <a:latin typeface="Arial" panose="020B0604020202020204" pitchFamily="34" charset="0"/>
                <a:ea typeface="Calibri" panose="020F0502020204030204" pitchFamily="34" charset="0"/>
                <a:cs typeface="Arial" panose="020B0604020202020204" pitchFamily="34" charset="0"/>
              </a:rPr>
              <a:t>. </a:t>
            </a:r>
            <a:endParaRPr lang="en-IE"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b="1" dirty="0">
                <a:latin typeface="Arial" panose="020B0604020202020204" pitchFamily="34" charset="0"/>
                <a:ea typeface="Calibri" panose="020F0502020204030204" pitchFamily="34" charset="0"/>
                <a:cs typeface="Arial" panose="020B0604020202020204" pitchFamily="34" charset="0"/>
              </a:rPr>
              <a:t> </a:t>
            </a:r>
            <a:endParaRPr lang="en-IE" dirty="0">
              <a:effectLst/>
              <a:latin typeface="Arial" panose="020B0604020202020204" pitchFamily="34" charset="0"/>
              <a:ea typeface="Calibri" panose="020F0502020204030204" pitchFamily="34" charset="0"/>
              <a:cs typeface="Arial" panose="020B0604020202020204" pitchFamily="34" charset="0"/>
            </a:endParaRPr>
          </a:p>
        </p:txBody>
      </p:sp>
      <p:sp>
        <p:nvSpPr>
          <p:cNvPr id="112" name="Cube 111"/>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113" name="Cube 112"/>
          <p:cNvSpPr/>
          <p:nvPr/>
        </p:nvSpPr>
        <p:spPr>
          <a:xfrm>
            <a:off x="4116083"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4" name="Can 113"/>
          <p:cNvSpPr/>
          <p:nvPr/>
        </p:nvSpPr>
        <p:spPr>
          <a:xfrm>
            <a:off x="4322754" y="770991"/>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5" name="Cube 114"/>
          <p:cNvSpPr/>
          <p:nvPr/>
        </p:nvSpPr>
        <p:spPr>
          <a:xfrm>
            <a:off x="4154512" y="711217"/>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6" name="Cube 115"/>
          <p:cNvSpPr/>
          <p:nvPr/>
        </p:nvSpPr>
        <p:spPr>
          <a:xfrm>
            <a:off x="5231784" y="2174718"/>
            <a:ext cx="1273930" cy="309726"/>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7" name="Cube 116"/>
          <p:cNvSpPr/>
          <p:nvPr/>
        </p:nvSpPr>
        <p:spPr>
          <a:xfrm>
            <a:off x="636847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8" name="Cube 117"/>
          <p:cNvSpPr/>
          <p:nvPr/>
        </p:nvSpPr>
        <p:spPr>
          <a:xfrm>
            <a:off x="7530998" y="2159636"/>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9" name="Can 118"/>
          <p:cNvSpPr/>
          <p:nvPr/>
        </p:nvSpPr>
        <p:spPr>
          <a:xfrm>
            <a:off x="5438777" y="770990"/>
            <a:ext cx="924852" cy="1570359"/>
          </a:xfrm>
          <a:prstGeom prst="can">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0" name="Can 119"/>
          <p:cNvSpPr/>
          <p:nvPr/>
        </p:nvSpPr>
        <p:spPr>
          <a:xfrm>
            <a:off x="6575465"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1" name="Can 120"/>
          <p:cNvSpPr/>
          <p:nvPr/>
        </p:nvSpPr>
        <p:spPr>
          <a:xfrm>
            <a:off x="7737988" y="770989"/>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2" name="Cube 121"/>
          <p:cNvSpPr/>
          <p:nvPr/>
        </p:nvSpPr>
        <p:spPr>
          <a:xfrm>
            <a:off x="5307022" y="721613"/>
            <a:ext cx="1273930" cy="309726"/>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3" name="Cube 122"/>
          <p:cNvSpPr/>
          <p:nvPr/>
        </p:nvSpPr>
        <p:spPr>
          <a:xfrm>
            <a:off x="644371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4" name="Cube 123"/>
          <p:cNvSpPr/>
          <p:nvPr/>
        </p:nvSpPr>
        <p:spPr>
          <a:xfrm>
            <a:off x="7606235" y="706531"/>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5" name="TextBox 124"/>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126" name="TextBox 125"/>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127" name="TextBox 126"/>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128" name="TextBox 127"/>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129" name="Rounded Rectangle 128"/>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30" name="Rounded Rectangle 129"/>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31"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133" name="Rounded Rectangle 132"/>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34"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135" name="Rounded Rectangle 134"/>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36"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137" name="Cube 136"/>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381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656" y="3501008"/>
            <a:ext cx="7256710" cy="2816156"/>
          </a:xfrm>
          <a:prstGeom prst="rect">
            <a:avLst/>
          </a:prstGeom>
        </p:spPr>
        <p:txBody>
          <a:bodyPr wrap="square">
            <a:spAutoFit/>
          </a:bodyPr>
          <a:lstStyle/>
          <a:p>
            <a:pPr>
              <a:lnSpc>
                <a:spcPct val="150000"/>
              </a:lnSpc>
              <a:spcAft>
                <a:spcPts val="0"/>
              </a:spcAft>
            </a:pPr>
            <a:r>
              <a:rPr lang="en-IE" sz="2800" b="1" dirty="0">
                <a:solidFill>
                  <a:srgbClr val="007DC3"/>
                </a:solidFill>
                <a:latin typeface="Arial" panose="020B0604020202020204" pitchFamily="34" charset="0"/>
                <a:ea typeface="Calibri" panose="020F0502020204030204" pitchFamily="34" charset="0"/>
                <a:cs typeface="Arial" panose="020B0604020202020204" pitchFamily="34" charset="0"/>
              </a:rPr>
              <a:t>eLearning</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Times New Roman" panose="02020603050405020304" pitchFamily="18" charset="0"/>
                <a:cs typeface="Arial" panose="020B0604020202020204" pitchFamily="34" charset="0"/>
              </a:rPr>
              <a:t>Our eLearning tools are highly adaptable which means you can tailor bxp to exactly match  your business needs. Loading documents, spreadsheets, audio-visual presentations or films couldn’t be easier so you can be sure your students will enjoy the most efficient training available</a:t>
            </a:r>
          </a:p>
        </p:txBody>
      </p:sp>
      <p:sp>
        <p:nvSpPr>
          <p:cNvPr id="31" name="Cube 30"/>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32" name="Cube 31"/>
          <p:cNvSpPr/>
          <p:nvPr/>
        </p:nvSpPr>
        <p:spPr>
          <a:xfrm>
            <a:off x="4116083"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3" name="Can 32"/>
          <p:cNvSpPr/>
          <p:nvPr/>
        </p:nvSpPr>
        <p:spPr>
          <a:xfrm>
            <a:off x="4322754" y="770991"/>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4" name="Cube 33"/>
          <p:cNvSpPr/>
          <p:nvPr/>
        </p:nvSpPr>
        <p:spPr>
          <a:xfrm>
            <a:off x="4154512" y="711217"/>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5" name="Cube 34"/>
          <p:cNvSpPr/>
          <p:nvPr/>
        </p:nvSpPr>
        <p:spPr>
          <a:xfrm>
            <a:off x="523178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6" name="Cube 35"/>
          <p:cNvSpPr/>
          <p:nvPr/>
        </p:nvSpPr>
        <p:spPr>
          <a:xfrm>
            <a:off x="6368474" y="2174718"/>
            <a:ext cx="1273930" cy="309726"/>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7" name="Cube 36"/>
          <p:cNvSpPr/>
          <p:nvPr/>
        </p:nvSpPr>
        <p:spPr>
          <a:xfrm>
            <a:off x="7530998" y="2159636"/>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8" name="Can 37"/>
          <p:cNvSpPr/>
          <p:nvPr/>
        </p:nvSpPr>
        <p:spPr>
          <a:xfrm>
            <a:off x="5438777"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9" name="Can 38"/>
          <p:cNvSpPr/>
          <p:nvPr/>
        </p:nvSpPr>
        <p:spPr>
          <a:xfrm>
            <a:off x="6575465" y="770990"/>
            <a:ext cx="924852" cy="1570359"/>
          </a:xfrm>
          <a:prstGeom prst="can">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0" name="Can 39"/>
          <p:cNvSpPr/>
          <p:nvPr/>
        </p:nvSpPr>
        <p:spPr>
          <a:xfrm>
            <a:off x="7737988" y="770989"/>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1" name="Cube 40"/>
          <p:cNvSpPr/>
          <p:nvPr/>
        </p:nvSpPr>
        <p:spPr>
          <a:xfrm>
            <a:off x="530702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2" name="Cube 41"/>
          <p:cNvSpPr/>
          <p:nvPr/>
        </p:nvSpPr>
        <p:spPr>
          <a:xfrm>
            <a:off x="6443712" y="721613"/>
            <a:ext cx="1273930" cy="309726"/>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3" name="Cube 42"/>
          <p:cNvSpPr/>
          <p:nvPr/>
        </p:nvSpPr>
        <p:spPr>
          <a:xfrm>
            <a:off x="7606235" y="706531"/>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4" name="TextBox 43"/>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5" name="TextBox 44"/>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6" name="TextBox 45"/>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47" name="TextBox 46"/>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48" name="Rounded Rectangle 47"/>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9" name="Rounded Rectangle 48"/>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0"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3"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53"/>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5"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56" name="Cube 55"/>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9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656" y="3573016"/>
            <a:ext cx="7538417" cy="2446824"/>
          </a:xfrm>
          <a:prstGeom prst="rect">
            <a:avLst/>
          </a:prstGeom>
        </p:spPr>
        <p:txBody>
          <a:bodyPr wrap="square">
            <a:spAutoFit/>
          </a:bodyPr>
          <a:lstStyle/>
          <a:p>
            <a:pPr>
              <a:lnSpc>
                <a:spcPct val="150000"/>
              </a:lnSpc>
              <a:spcAft>
                <a:spcPts val="0"/>
              </a:spcAft>
            </a:pPr>
            <a:r>
              <a:rPr lang="en-IE" sz="2400" b="1" dirty="0">
                <a:solidFill>
                  <a:srgbClr val="007DC3"/>
                </a:solidFill>
                <a:latin typeface="Arial" panose="020B0604020202020204" pitchFamily="34" charset="0"/>
                <a:ea typeface="Calibri" panose="020F0502020204030204" pitchFamily="34" charset="0"/>
                <a:cs typeface="Arial" panose="020B0604020202020204" pitchFamily="34" charset="0"/>
              </a:rPr>
              <a:t>Quality Assurance</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Calibri" panose="020F0502020204030204" pitchFamily="34" charset="0"/>
                <a:cs typeface="Arial" panose="020B0604020202020204" pitchFamily="34" charset="0"/>
              </a:rPr>
              <a:t>bxp software allows you to assess and measure Quality Assurance against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criteria,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rules and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standards at the times that are best for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business.</a:t>
            </a:r>
          </a:p>
          <a:p>
            <a:r>
              <a:rPr lang="en-IE" dirty="0">
                <a:latin typeface="Arial" panose="020B0604020202020204" pitchFamily="34" charset="0"/>
                <a:ea typeface="Calibri" panose="020F0502020204030204" pitchFamily="34" charset="0"/>
                <a:cs typeface="Arial" panose="020B0604020202020204" pitchFamily="34" charset="0"/>
              </a:rPr>
              <a:t/>
            </a:r>
            <a:br>
              <a:rPr lang="en-IE" dirty="0">
                <a:latin typeface="Arial" panose="020B0604020202020204" pitchFamily="34" charset="0"/>
                <a:ea typeface="Calibri" panose="020F0502020204030204" pitchFamily="34" charset="0"/>
                <a:cs typeface="Arial" panose="020B0604020202020204" pitchFamily="34" charset="0"/>
              </a:rPr>
            </a:br>
            <a:endParaRPr lang="en-IE" dirty="0">
              <a:latin typeface="Arial" panose="020B0604020202020204" pitchFamily="34" charset="0"/>
              <a:cs typeface="Arial" panose="020B0604020202020204" pitchFamily="34" charset="0"/>
            </a:endParaRPr>
          </a:p>
        </p:txBody>
      </p:sp>
      <p:sp>
        <p:nvSpPr>
          <p:cNvPr id="31" name="Cube 30"/>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32" name="Cube 31"/>
          <p:cNvSpPr/>
          <p:nvPr/>
        </p:nvSpPr>
        <p:spPr>
          <a:xfrm>
            <a:off x="4116083"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3" name="Can 32"/>
          <p:cNvSpPr/>
          <p:nvPr/>
        </p:nvSpPr>
        <p:spPr>
          <a:xfrm>
            <a:off x="4322754" y="770991"/>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4" name="Cube 33"/>
          <p:cNvSpPr/>
          <p:nvPr/>
        </p:nvSpPr>
        <p:spPr>
          <a:xfrm>
            <a:off x="4154512" y="711217"/>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5" name="Cube 34"/>
          <p:cNvSpPr/>
          <p:nvPr/>
        </p:nvSpPr>
        <p:spPr>
          <a:xfrm>
            <a:off x="523178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6" name="Cube 35"/>
          <p:cNvSpPr/>
          <p:nvPr/>
        </p:nvSpPr>
        <p:spPr>
          <a:xfrm>
            <a:off x="636847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7" name="Cube 36"/>
          <p:cNvSpPr/>
          <p:nvPr/>
        </p:nvSpPr>
        <p:spPr>
          <a:xfrm>
            <a:off x="7530998" y="2159636"/>
            <a:ext cx="1273930" cy="309726"/>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8" name="Can 37"/>
          <p:cNvSpPr/>
          <p:nvPr/>
        </p:nvSpPr>
        <p:spPr>
          <a:xfrm>
            <a:off x="5438777"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9" name="Can 38"/>
          <p:cNvSpPr/>
          <p:nvPr/>
        </p:nvSpPr>
        <p:spPr>
          <a:xfrm>
            <a:off x="6575465"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0" name="Can 39"/>
          <p:cNvSpPr/>
          <p:nvPr/>
        </p:nvSpPr>
        <p:spPr>
          <a:xfrm>
            <a:off x="7737988" y="770989"/>
            <a:ext cx="924852" cy="1570359"/>
          </a:xfrm>
          <a:prstGeom prst="can">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1" name="Cube 40"/>
          <p:cNvSpPr/>
          <p:nvPr/>
        </p:nvSpPr>
        <p:spPr>
          <a:xfrm>
            <a:off x="530702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2" name="Cube 41"/>
          <p:cNvSpPr/>
          <p:nvPr/>
        </p:nvSpPr>
        <p:spPr>
          <a:xfrm>
            <a:off x="644371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3" name="Cube 42"/>
          <p:cNvSpPr/>
          <p:nvPr/>
        </p:nvSpPr>
        <p:spPr>
          <a:xfrm>
            <a:off x="7606235" y="706531"/>
            <a:ext cx="1273930" cy="309726"/>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4" name="TextBox 43"/>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5" name="TextBox 44"/>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6" name="TextBox 45"/>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47" name="TextBox 46"/>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48" name="Rounded Rectangle 47"/>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9" name="Rounded Rectangle 48"/>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0"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3"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53"/>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5"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56" name="Cube 55"/>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99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Our Clients</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54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600200"/>
            <a:ext cx="3898776" cy="4525963"/>
          </a:xfrm>
        </p:spPr>
        <p:txBody>
          <a:bodyPr/>
          <a:lstStyle/>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FEXCO </a:t>
            </a:r>
            <a:r>
              <a:rPr lang="en-IE" sz="1600" dirty="0">
                <a:solidFill>
                  <a:schemeClr val="tx1"/>
                </a:solidFill>
                <a:latin typeface="Arial" panose="020B0604020202020204" pitchFamily="34" charset="0"/>
                <a:cs typeface="Arial" panose="020B0604020202020204" pitchFamily="34" charset="0"/>
              </a:rPr>
              <a:t>is one of Ireland’s leading Contact Centre Outsource </a:t>
            </a:r>
            <a:r>
              <a:rPr lang="en-IE" altLang="en-US" sz="1600" dirty="0">
                <a:solidFill>
                  <a:schemeClr val="tx1"/>
                </a:solidFill>
                <a:latin typeface="Arial" panose="020B0604020202020204" pitchFamily="34" charset="0"/>
                <a:cs typeface="Arial" panose="020B0604020202020204" pitchFamily="34" charset="0"/>
              </a:rPr>
              <a:t>Partners</a:t>
            </a:r>
            <a:r>
              <a:rPr lang="en-IE"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Their offering includes Multi-channel Capabilities, Customer Satisfaction and Quality Training </a:t>
            </a:r>
            <a:endParaRPr lang="en-IE" sz="1600" dirty="0">
              <a:solidFill>
                <a:schemeClr val="tx1"/>
              </a:solidFill>
              <a:latin typeface="Arial" panose="020B0604020202020204" pitchFamily="34" charset="0"/>
              <a:cs typeface="Arial" panose="020B0604020202020204" pitchFamily="34" charset="0"/>
            </a:endParaRPr>
          </a:p>
          <a:p>
            <a:pPr marL="0" indent="0">
              <a:buNone/>
            </a:pPr>
            <a:endParaRPr lang="en-IE" sz="16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FEXCO’s Resource Planning department currently deals with over 100 daily tickets from across a multi-site environment.  </a:t>
            </a:r>
            <a:r>
              <a:rPr lang="en-IE" sz="1600" dirty="0" smtClean="0">
                <a:solidFill>
                  <a:schemeClr val="tx1"/>
                </a:solidFill>
                <a:latin typeface="Arial" panose="020B0604020202020204" pitchFamily="34" charset="0"/>
                <a:cs typeface="Arial" panose="020B0604020202020204" pitchFamily="34" charset="0"/>
              </a:rPr>
              <a:t>Incoming</a:t>
            </a:r>
            <a:endParaRPr lang="en-IE" sz="16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tickets were not efficiently</a:t>
            </a:r>
            <a:endParaRPr lang="en-IE" sz="1600" dirty="0">
              <a:latin typeface="Arial" panose="020B0604020202020204" pitchFamily="34" charset="0"/>
              <a:cs typeface="Arial" panose="020B0604020202020204" pitchFamily="34" charset="0"/>
            </a:endParaRPr>
          </a:p>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categorised</a:t>
            </a:r>
            <a:r>
              <a:rPr lang="en-IE" sz="1600" dirty="0">
                <a:solidFill>
                  <a:schemeClr val="tx1"/>
                </a:solidFill>
                <a:latin typeface="Arial" panose="020B0604020202020204" pitchFamily="34" charset="0"/>
                <a:cs typeface="Arial" panose="020B0604020202020204" pitchFamily="34" charset="0"/>
              </a:rPr>
              <a:t>, and they did not have search or reporting capabilities.  </a:t>
            </a:r>
            <a:endParaRPr lang="en-IE" sz="16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By using a blended form in conjunction with a work list, bxp created a Ticketing Tool that logged all tickets sequentially</a:t>
            </a:r>
            <a:r>
              <a:rPr lang="en-IE" sz="1600" dirty="0" smtClean="0">
                <a:solidFill>
                  <a:schemeClr val="tx1"/>
                </a:solidFill>
                <a:latin typeface="Arial" panose="020B0604020202020204" pitchFamily="34" charset="0"/>
                <a:cs typeface="Arial" panose="020B0604020202020204" pitchFamily="34" charset="0"/>
              </a:rPr>
              <a:t> </a:t>
            </a: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IE" sz="1600" dirty="0">
              <a:latin typeface="Arial" panose="020B0604020202020204" pitchFamily="34" charset="0"/>
              <a:cs typeface="Arial" panose="020B0604020202020204" pitchFamily="34" charset="0"/>
            </a:endParaRPr>
          </a:p>
        </p:txBody>
      </p:sp>
      <p:pic>
        <p:nvPicPr>
          <p:cNvPr id="6" name="Picture 16" descr="C:\Users\Philip Lacey\Desktop\fex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847" y="332656"/>
            <a:ext cx="2047789"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1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600200"/>
            <a:ext cx="3898776" cy="4525963"/>
          </a:xfrm>
        </p:spPr>
        <p:txBody>
          <a:bodyPr/>
          <a:lstStyle/>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bxp </a:t>
            </a:r>
            <a:r>
              <a:rPr lang="en-IE" sz="1600" dirty="0">
                <a:solidFill>
                  <a:schemeClr val="tx1"/>
                </a:solidFill>
                <a:latin typeface="Arial" panose="020B0604020202020204" pitchFamily="34" charset="0"/>
                <a:cs typeface="Arial" panose="020B0604020202020204" pitchFamily="34" charset="0"/>
              </a:rPr>
              <a:t>pre-populates fields using logic management and through the intelligent use of outcomes they are able to communicate instantly with topic specialists or, for example, set automated calendar reminders. </a:t>
            </a:r>
          </a:p>
          <a:p>
            <a:pPr marL="0" indent="0">
              <a:buNone/>
            </a:pPr>
            <a:endParaRPr lang="en-IE" sz="16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lnSpc>
                <a:spcPct val="150000"/>
              </a:lnSpc>
              <a:buNone/>
            </a:pPr>
            <a:r>
              <a:rPr lang="en-IE" altLang="en-US" sz="1600" i="1" dirty="0">
                <a:latin typeface="Arial" panose="020B0604020202020204" pitchFamily="34" charset="0"/>
                <a:cs typeface="Arial" panose="020B0604020202020204" pitchFamily="34" charset="0"/>
              </a:rPr>
              <a:t>We are still in the pilot phase of this concept and are already seeing great improvements in the quality of the information received which has led to an increase in first call resolutions. </a:t>
            </a:r>
          </a:p>
          <a:p>
            <a:pPr marL="0" indent="0">
              <a:lnSpc>
                <a:spcPct val="150000"/>
              </a:lnSpc>
              <a:buNone/>
            </a:pPr>
            <a:r>
              <a:rPr lang="en-IE" altLang="en-US" sz="1600" i="1" dirty="0">
                <a:latin typeface="Arial" panose="020B0604020202020204" pitchFamily="34" charset="0"/>
                <a:cs typeface="Arial" panose="020B0604020202020204" pitchFamily="34" charset="0"/>
              </a:rPr>
              <a:t> </a:t>
            </a:r>
          </a:p>
          <a:p>
            <a:pPr marL="0" indent="0">
              <a:lnSpc>
                <a:spcPct val="150000"/>
              </a:lnSpc>
              <a:buNone/>
            </a:pPr>
            <a:r>
              <a:rPr lang="en-IE" altLang="en-US" sz="1600" i="1" dirty="0">
                <a:latin typeface="Arial" panose="020B0604020202020204" pitchFamily="34" charset="0"/>
                <a:cs typeface="Arial" panose="020B0604020202020204" pitchFamily="34" charset="0"/>
              </a:rPr>
              <a:t>Patrick Falvey, </a:t>
            </a:r>
            <a:endParaRPr lang="en-IE" altLang="en-US" sz="1600" i="1" dirty="0" smtClean="0">
              <a:latin typeface="Arial" panose="020B0604020202020204" pitchFamily="34" charset="0"/>
              <a:cs typeface="Arial" panose="020B0604020202020204" pitchFamily="34" charset="0"/>
            </a:endParaRPr>
          </a:p>
          <a:p>
            <a:pPr marL="0" indent="0">
              <a:lnSpc>
                <a:spcPct val="150000"/>
              </a:lnSpc>
              <a:buNone/>
            </a:pPr>
            <a:r>
              <a:rPr lang="en-IE" altLang="en-US" sz="1600" i="1" dirty="0" smtClean="0">
                <a:latin typeface="Arial" panose="020B0604020202020204" pitchFamily="34" charset="0"/>
                <a:cs typeface="Arial" panose="020B0604020202020204" pitchFamily="34" charset="0"/>
              </a:rPr>
              <a:t>Solution </a:t>
            </a:r>
            <a:r>
              <a:rPr lang="en-IE" altLang="en-US" sz="1600" i="1" dirty="0">
                <a:latin typeface="Arial" panose="020B0604020202020204" pitchFamily="34" charset="0"/>
                <a:cs typeface="Arial" panose="020B0604020202020204" pitchFamily="34" charset="0"/>
              </a:rPr>
              <a:t>Developer, </a:t>
            </a:r>
            <a:endParaRPr lang="en-IE" altLang="en-US" sz="1600" i="1" dirty="0" smtClean="0">
              <a:latin typeface="Arial" panose="020B0604020202020204" pitchFamily="34" charset="0"/>
              <a:cs typeface="Arial" panose="020B0604020202020204" pitchFamily="34" charset="0"/>
            </a:endParaRPr>
          </a:p>
          <a:p>
            <a:pPr marL="0" indent="0">
              <a:lnSpc>
                <a:spcPct val="150000"/>
              </a:lnSpc>
              <a:buNone/>
            </a:pPr>
            <a:r>
              <a:rPr lang="en-IE" altLang="en-US" sz="1600" i="1" dirty="0" smtClean="0">
                <a:latin typeface="Arial" panose="020B0604020202020204" pitchFamily="34" charset="0"/>
                <a:cs typeface="Arial" panose="020B0604020202020204" pitchFamily="34" charset="0"/>
              </a:rPr>
              <a:t>FEXCO</a:t>
            </a:r>
            <a:endParaRPr lang="en-IE" altLang="en-US" sz="1600" i="1" dirty="0">
              <a:latin typeface="Arial" panose="020B0604020202020204" pitchFamily="34" charset="0"/>
              <a:cs typeface="Arial" panose="020B0604020202020204" pitchFamily="34" charset="0"/>
            </a:endParaRP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p:txBody>
      </p:sp>
      <p:pic>
        <p:nvPicPr>
          <p:cNvPr id="6" name="Picture 16" descr="C:\Users\Philip Lacey\Desktop\fex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847" y="332656"/>
            <a:ext cx="2047789"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1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484784"/>
            <a:ext cx="3898776" cy="4525963"/>
          </a:xfrm>
        </p:spPr>
        <p:txBody>
          <a:bodyPr/>
          <a:lstStyle/>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 On 15 July 2014, 3Mobile and O2 combined to create a truly impressive network.  By combining the scale of O2 and Three’s passion for innovation, they provide great value with an even better network performance. </a:t>
            </a:r>
          </a:p>
          <a:p>
            <a:pPr marL="0" indent="0">
              <a:lnSpc>
                <a:spcPct val="150000"/>
              </a:lnSpc>
              <a:buNone/>
            </a:pPr>
            <a:endParaRPr lang="en-IE" altLang="en-US"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altLang="en-US" sz="1600" dirty="0">
                <a:solidFill>
                  <a:schemeClr val="tx1"/>
                </a:solidFill>
                <a:latin typeface="Arial" panose="020B0604020202020204" pitchFamily="34" charset="0"/>
                <a:cs typeface="Arial" panose="020B0604020202020204" pitchFamily="34" charset="0"/>
              </a:rPr>
              <a:t>Following this successful </a:t>
            </a:r>
            <a:r>
              <a:rPr lang="en-IE" altLang="en-US" sz="1600" dirty="0" smtClean="0">
                <a:solidFill>
                  <a:schemeClr val="tx1"/>
                </a:solidFill>
                <a:latin typeface="Arial" panose="020B0604020202020204" pitchFamily="34" charset="0"/>
                <a:cs typeface="Arial" panose="020B0604020202020204" pitchFamily="34" charset="0"/>
              </a:rPr>
              <a:t>acquisition, </a:t>
            </a:r>
            <a:r>
              <a:rPr lang="en-IE" altLang="en-US" sz="1600" dirty="0">
                <a:solidFill>
                  <a:schemeClr val="tx1"/>
                </a:solidFill>
                <a:latin typeface="Arial" panose="020B0604020202020204" pitchFamily="34" charset="0"/>
                <a:cs typeface="Arial" panose="020B0604020202020204" pitchFamily="34" charset="0"/>
              </a:rPr>
              <a:t>3Mobile faced </a:t>
            </a:r>
            <a:r>
              <a:rPr lang="en-IE" altLang="en-US" sz="1600" dirty="0" smtClean="0">
                <a:solidFill>
                  <a:schemeClr val="tx1"/>
                </a:solidFill>
                <a:latin typeface="Arial" panose="020B0604020202020204" pitchFamily="34" charset="0"/>
                <a:cs typeface="Arial" panose="020B0604020202020204" pitchFamily="34" charset="0"/>
              </a:rPr>
              <a:t>the</a:t>
            </a:r>
          </a:p>
          <a:p>
            <a:pPr marL="0" indent="0">
              <a:lnSpc>
                <a:spcPct val="150000"/>
              </a:lnSpc>
              <a:buNone/>
            </a:pPr>
            <a:r>
              <a:rPr lang="en-IE" altLang="en-US" sz="1600" dirty="0" smtClean="0">
                <a:solidFill>
                  <a:schemeClr val="tx1"/>
                </a:solidFill>
                <a:latin typeface="Arial" panose="020B0604020202020204" pitchFamily="34" charset="0"/>
                <a:cs typeface="Arial" panose="020B0604020202020204" pitchFamily="34" charset="0"/>
              </a:rPr>
              <a:t>	challenge </a:t>
            </a:r>
            <a:r>
              <a:rPr lang="en-IE" altLang="en-US" sz="1600" dirty="0">
                <a:solidFill>
                  <a:schemeClr val="tx1"/>
                </a:solidFill>
                <a:latin typeface="Arial" panose="020B0604020202020204" pitchFamily="34" charset="0"/>
                <a:cs typeface="Arial" panose="020B0604020202020204" pitchFamily="34" charset="0"/>
              </a:rPr>
              <a:t>of training new </a:t>
            </a:r>
            <a:r>
              <a:rPr lang="en-IE" altLang="en-US" sz="1600" dirty="0" smtClean="0">
                <a:solidFill>
                  <a:schemeClr val="tx1"/>
                </a:solidFill>
                <a:latin typeface="Arial" panose="020B0604020202020204" pitchFamily="34" charset="0"/>
                <a:cs typeface="Arial" panose="020B0604020202020204" pitchFamily="34" charset="0"/>
              </a:rPr>
              <a:t>                          	staff </a:t>
            </a:r>
            <a:r>
              <a:rPr lang="en-IE" altLang="en-US" sz="1600" dirty="0">
                <a:solidFill>
                  <a:schemeClr val="tx1"/>
                </a:solidFill>
                <a:latin typeface="Arial" panose="020B0604020202020204" pitchFamily="34" charset="0"/>
                <a:cs typeface="Arial" panose="020B0604020202020204" pitchFamily="34" charset="0"/>
              </a:rPr>
              <a:t>members to build</a:t>
            </a:r>
          </a:p>
        </p:txBody>
      </p:sp>
      <p:sp>
        <p:nvSpPr>
          <p:cNvPr id="4" name="Content Placeholder 3"/>
          <p:cNvSpPr>
            <a:spLocks noGrp="1"/>
          </p:cNvSpPr>
          <p:nvPr>
            <p:ph sz="half" idx="2"/>
          </p:nvPr>
        </p:nvSpPr>
        <p:spPr>
          <a:xfrm>
            <a:off x="4648200" y="1484784"/>
            <a:ext cx="4038600" cy="4525963"/>
          </a:xfrm>
        </p:spPr>
        <p:txBody>
          <a:bodyPr/>
          <a:lstStyle/>
          <a:p>
            <a:pPr marL="0" indent="0">
              <a:lnSpc>
                <a:spcPct val="150000"/>
              </a:lnSpc>
              <a:buNone/>
            </a:pPr>
            <a:r>
              <a:rPr lang="en-IE" altLang="en-US" sz="1600" dirty="0" smtClean="0">
                <a:solidFill>
                  <a:schemeClr val="tx1"/>
                </a:solidFill>
                <a:latin typeface="Arial" panose="020B0604020202020204" pitchFamily="34" charset="0"/>
                <a:cs typeface="Arial" panose="020B0604020202020204" pitchFamily="34" charset="0"/>
              </a:rPr>
              <a:t>their </a:t>
            </a:r>
            <a:r>
              <a:rPr lang="en-IE" altLang="en-US" sz="1600" dirty="0">
                <a:solidFill>
                  <a:schemeClr val="tx1"/>
                </a:solidFill>
                <a:latin typeface="Arial" panose="020B0604020202020204" pitchFamily="34" charset="0"/>
                <a:cs typeface="Arial" panose="020B0604020202020204" pitchFamily="34" charset="0"/>
              </a:rPr>
              <a:t>knowledge of internal processes and procedures. </a:t>
            </a:r>
          </a:p>
          <a:p>
            <a:pPr marL="0" indent="0">
              <a:lnSpc>
                <a:spcPct val="150000"/>
              </a:lnSpc>
              <a:buNone/>
            </a:pPr>
            <a:endParaRPr lang="en-IE" sz="16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For </a:t>
            </a:r>
            <a:r>
              <a:rPr lang="en-IE" sz="1600" dirty="0">
                <a:solidFill>
                  <a:schemeClr val="tx1"/>
                </a:solidFill>
                <a:latin typeface="Arial" panose="020B0604020202020204" pitchFamily="34" charset="0"/>
                <a:cs typeface="Arial" panose="020B0604020202020204" pitchFamily="34" charset="0"/>
              </a:rPr>
              <a:t>example, they needed to train retail staff on store systems, including, cash and card transactions. </a:t>
            </a: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They also needed to provide information on products, promotions, and special deals.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260648"/>
            <a:ext cx="971968" cy="1231658"/>
          </a:xfrm>
          <a:prstGeom prst="rect">
            <a:avLst/>
          </a:prstGeom>
        </p:spPr>
      </p:pic>
    </p:spTree>
    <p:extLst>
      <p:ext uri="{BB962C8B-B14F-4D97-AF65-F5344CB8AC3E}">
        <p14:creationId xmlns:p14="http://schemas.microsoft.com/office/powerpoint/2010/main" val="17597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484784"/>
            <a:ext cx="3898776" cy="4525963"/>
          </a:xfrm>
        </p:spPr>
        <p:txBody>
          <a:bodyPr/>
          <a:lstStyle/>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Having previously delivered training through a blend of classroom and desk-side training. 3 wanted to improve their training by making the training more accessible, faster and more varied.</a:t>
            </a: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The flexibility of </a:t>
            </a:r>
            <a:r>
              <a:rPr lang="en-IE" sz="1600" dirty="0" err="1">
                <a:solidFill>
                  <a:schemeClr val="tx1"/>
                </a:solidFill>
                <a:latin typeface="Arial" panose="020B0604020202020204" pitchFamily="34" charset="0"/>
                <a:cs typeface="Arial" panose="020B0604020202020204" pitchFamily="34" charset="0"/>
              </a:rPr>
              <a:t>bxp’s</a:t>
            </a:r>
            <a:r>
              <a:rPr lang="en-IE" sz="1600" dirty="0">
                <a:solidFill>
                  <a:schemeClr val="tx1"/>
                </a:solidFill>
                <a:latin typeface="Arial" panose="020B0604020202020204" pitchFamily="34" charset="0"/>
                <a:cs typeface="Arial" panose="020B0604020202020204" pitchFamily="34" charset="0"/>
              </a:rPr>
              <a:t> eLearning platform means that virtually any media can be loaded in seconds and the relevant personnel can </a:t>
            </a:r>
            <a:r>
              <a:rPr lang="en-IE" sz="1600" dirty="0" smtClean="0">
                <a:solidFill>
                  <a:schemeClr val="tx1"/>
                </a:solidFill>
                <a:latin typeface="Arial" panose="020B0604020202020204" pitchFamily="34" charset="0"/>
                <a:cs typeface="Arial" panose="020B0604020202020204" pitchFamily="34" charset="0"/>
              </a:rPr>
              <a:t>	access </a:t>
            </a:r>
            <a:r>
              <a:rPr lang="en-IE" sz="1600" dirty="0" smtClean="0">
                <a:solidFill>
                  <a:schemeClr val="tx1"/>
                </a:solidFill>
                <a:latin typeface="Arial" panose="020B0604020202020204" pitchFamily="34" charset="0"/>
                <a:cs typeface="Arial" panose="020B0604020202020204" pitchFamily="34" charset="0"/>
              </a:rPr>
              <a:t>	the </a:t>
            </a:r>
            <a:r>
              <a:rPr lang="en-IE" sz="1600" dirty="0">
                <a:solidFill>
                  <a:schemeClr val="tx1"/>
                </a:solidFill>
                <a:latin typeface="Arial" panose="020B0604020202020204" pitchFamily="34" charset="0"/>
                <a:cs typeface="Arial" panose="020B0604020202020204" pitchFamily="34" charset="0"/>
              </a:rPr>
              <a:t>material from </a:t>
            </a:r>
            <a:r>
              <a:rPr lang="en-IE" sz="1600" dirty="0" smtClean="0">
                <a:solidFill>
                  <a:schemeClr val="tx1"/>
                </a:solidFill>
                <a:latin typeface="Arial" panose="020B0604020202020204" pitchFamily="34" charset="0"/>
                <a:cs typeface="Arial" panose="020B0604020202020204" pitchFamily="34" charset="0"/>
              </a:rPr>
              <a:t>	any </a:t>
            </a:r>
            <a:r>
              <a:rPr lang="en-IE" sz="1600" dirty="0" smtClean="0">
                <a:solidFill>
                  <a:schemeClr val="tx1"/>
                </a:solidFill>
                <a:latin typeface="Arial" panose="020B0604020202020204" pitchFamily="34" charset="0"/>
                <a:cs typeface="Arial" panose="020B0604020202020204" pitchFamily="34" charset="0"/>
              </a:rPr>
              <a:t>	location </a:t>
            </a:r>
            <a:r>
              <a:rPr lang="en-IE" sz="1600" dirty="0" smtClean="0">
                <a:solidFill>
                  <a:schemeClr val="tx1"/>
                </a:solidFill>
                <a:latin typeface="Arial" panose="020B0604020202020204" pitchFamily="34" charset="0"/>
                <a:cs typeface="Arial" panose="020B0604020202020204" pitchFamily="34" charset="0"/>
              </a:rPr>
              <a:t>on any </a:t>
            </a:r>
            <a:r>
              <a:rPr lang="en-IE" sz="1600" dirty="0">
                <a:solidFill>
                  <a:schemeClr val="tx1"/>
                </a:solidFill>
                <a:latin typeface="Arial" panose="020B0604020202020204" pitchFamily="34" charset="0"/>
                <a:cs typeface="Arial" panose="020B0604020202020204" pitchFamily="34" charset="0"/>
              </a:rPr>
              <a:t>device.</a:t>
            </a:r>
          </a:p>
          <a:p>
            <a:pPr marL="0" indent="0">
              <a:buNone/>
            </a:pPr>
            <a:endParaRPr lang="en-IE" sz="16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484784"/>
            <a:ext cx="4038600" cy="4525963"/>
          </a:xfrm>
        </p:spPr>
        <p:txBody>
          <a:bodyPr/>
          <a:lstStyle/>
          <a:p>
            <a:pPr marL="0" indent="0">
              <a:lnSpc>
                <a:spcPct val="150000"/>
              </a:lnSpc>
              <a:buNone/>
            </a:pPr>
            <a:r>
              <a:rPr lang="en-IE" sz="1600" i="1" dirty="0" err="1">
                <a:latin typeface="Arial" panose="020B0604020202020204" pitchFamily="34" charset="0"/>
                <a:cs typeface="Arial" panose="020B0604020202020204" pitchFamily="34" charset="0"/>
              </a:rPr>
              <a:t>bxp</a:t>
            </a:r>
            <a:r>
              <a:rPr lang="en-IE" sz="1600" i="1" dirty="0">
                <a:latin typeface="Arial" panose="020B0604020202020204" pitchFamily="34" charset="0"/>
                <a:cs typeface="Arial" panose="020B0604020202020204" pitchFamily="34" charset="0"/>
              </a:rPr>
              <a:t> has significantly reduced the time taken both to create the material, and to deliver it, taking travel, for example, virtually out of the picture. Taking into account content management combined with trainers and trainee time, the number of man hours saved is already being measured in the hundreds.</a:t>
            </a:r>
          </a:p>
          <a:p>
            <a:pPr marL="0" indent="0">
              <a:lnSpc>
                <a:spcPct val="150000"/>
              </a:lnSpc>
              <a:buNone/>
            </a:pPr>
            <a:endParaRPr lang="en-IE" sz="1600" i="1" dirty="0">
              <a:latin typeface="Arial" panose="020B0604020202020204" pitchFamily="34" charset="0"/>
              <a:cs typeface="Arial" panose="020B0604020202020204" pitchFamily="34" charset="0"/>
            </a:endParaRPr>
          </a:p>
          <a:p>
            <a:pPr marL="0" indent="0">
              <a:lnSpc>
                <a:spcPct val="150000"/>
              </a:lnSpc>
              <a:buNone/>
            </a:pPr>
            <a:r>
              <a:rPr lang="en-IE" sz="1600" i="1" dirty="0">
                <a:latin typeface="Arial" panose="020B0604020202020204" pitchFamily="34" charset="0"/>
                <a:cs typeface="Arial" panose="020B0604020202020204" pitchFamily="34" charset="0"/>
              </a:rPr>
              <a:t>Raquel Hanley, Head of L &amp; 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260648"/>
            <a:ext cx="971968" cy="1231658"/>
          </a:xfrm>
          <a:prstGeom prst="rect">
            <a:avLst/>
          </a:prstGeom>
        </p:spPr>
      </p:pic>
    </p:spTree>
    <p:extLst>
      <p:ext uri="{BB962C8B-B14F-4D97-AF65-F5344CB8AC3E}">
        <p14:creationId xmlns:p14="http://schemas.microsoft.com/office/powerpoint/2010/main" val="409027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be 22"/>
          <p:cNvSpPr/>
          <p:nvPr/>
        </p:nvSpPr>
        <p:spPr>
          <a:xfrm>
            <a:off x="467544" y="3603865"/>
            <a:ext cx="8280920" cy="1537144"/>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dirty="0" smtClean="0">
                <a:solidFill>
                  <a:schemeClr val="tx1"/>
                </a:solidFill>
                <a:latin typeface="Arial" panose="020B0604020202020204" pitchFamily="34" charset="0"/>
                <a:cs typeface="Arial" panose="020B0604020202020204" pitchFamily="34" charset="0"/>
              </a:rPr>
              <a:t>Systems Integration</a:t>
            </a:r>
            <a:endParaRPr lang="en-IE" dirty="0">
              <a:solidFill>
                <a:schemeClr val="tx1"/>
              </a:solidFill>
              <a:latin typeface="Arial" panose="020B0604020202020204" pitchFamily="34" charset="0"/>
              <a:cs typeface="Arial" panose="020B0604020202020204" pitchFamily="34" charset="0"/>
            </a:endParaRPr>
          </a:p>
        </p:txBody>
      </p:sp>
      <p:sp>
        <p:nvSpPr>
          <p:cNvPr id="6" name="Cube 5"/>
          <p:cNvSpPr/>
          <p:nvPr/>
        </p:nvSpPr>
        <p:spPr>
          <a:xfrm>
            <a:off x="899592" y="3676130"/>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7" name="Can 6"/>
          <p:cNvSpPr/>
          <p:nvPr/>
        </p:nvSpPr>
        <p:spPr>
          <a:xfrm>
            <a:off x="1229106" y="1548016"/>
            <a:ext cx="1474573" cy="2380735"/>
          </a:xfrm>
          <a:prstGeom prst="can">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8" name="Cube 7"/>
          <p:cNvSpPr/>
          <p:nvPr/>
        </p:nvSpPr>
        <p:spPr>
          <a:xfrm>
            <a:off x="960863" y="1457396"/>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9" name="Cube 8"/>
          <p:cNvSpPr/>
          <p:nvPr/>
        </p:nvSpPr>
        <p:spPr>
          <a:xfrm>
            <a:off x="2678453" y="3676130"/>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0" name="Cube 9"/>
          <p:cNvSpPr/>
          <p:nvPr/>
        </p:nvSpPr>
        <p:spPr>
          <a:xfrm>
            <a:off x="4490778" y="3676130"/>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 name="Cube 10"/>
          <p:cNvSpPr/>
          <p:nvPr/>
        </p:nvSpPr>
        <p:spPr>
          <a:xfrm>
            <a:off x="6344293" y="3653265"/>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 name="Can 11"/>
          <p:cNvSpPr/>
          <p:nvPr/>
        </p:nvSpPr>
        <p:spPr>
          <a:xfrm>
            <a:off x="3008480" y="1548015"/>
            <a:ext cx="1474573" cy="2380735"/>
          </a:xfrm>
          <a:prstGeom prst="can">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3" name="Can 12"/>
          <p:cNvSpPr/>
          <p:nvPr/>
        </p:nvSpPr>
        <p:spPr>
          <a:xfrm>
            <a:off x="4820803" y="1548014"/>
            <a:ext cx="1474573" cy="2380735"/>
          </a:xfrm>
          <a:prstGeom prst="can">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4" name="Can 13"/>
          <p:cNvSpPr/>
          <p:nvPr/>
        </p:nvSpPr>
        <p:spPr>
          <a:xfrm>
            <a:off x="6674316" y="1548013"/>
            <a:ext cx="1474573" cy="2380735"/>
          </a:xfrm>
          <a:prstGeom prst="can">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5" name="Cube 14"/>
          <p:cNvSpPr/>
          <p:nvPr/>
        </p:nvSpPr>
        <p:spPr>
          <a:xfrm>
            <a:off x="2798411" y="1473157"/>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6" name="Cube 15"/>
          <p:cNvSpPr/>
          <p:nvPr/>
        </p:nvSpPr>
        <p:spPr>
          <a:xfrm>
            <a:off x="4610736" y="1473157"/>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7" name="Cube 16"/>
          <p:cNvSpPr/>
          <p:nvPr/>
        </p:nvSpPr>
        <p:spPr>
          <a:xfrm>
            <a:off x="6464251" y="1450292"/>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8" name="TextBox 17"/>
          <p:cNvSpPr txBox="1"/>
          <p:nvPr/>
        </p:nvSpPr>
        <p:spPr>
          <a:xfrm>
            <a:off x="1280949" y="2348880"/>
            <a:ext cx="1228221" cy="523220"/>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Contact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19" name="TextBox 18"/>
          <p:cNvSpPr txBox="1"/>
          <p:nvPr/>
        </p:nvSpPr>
        <p:spPr>
          <a:xfrm>
            <a:off x="3072362" y="2348880"/>
            <a:ext cx="1228221" cy="738664"/>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Customer </a:t>
            </a:r>
          </a:p>
          <a:p>
            <a:pPr algn="ctr"/>
            <a:r>
              <a:rPr lang="en-IE" sz="1400" dirty="0" smtClean="0">
                <a:latin typeface="Arial" panose="020B0604020202020204" pitchFamily="34" charset="0"/>
                <a:cs typeface="Arial" panose="020B0604020202020204" pitchFamily="34" charset="0"/>
              </a:rPr>
              <a:t>Relationship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20" name="TextBox 19"/>
          <p:cNvSpPr txBox="1"/>
          <p:nvPr/>
        </p:nvSpPr>
        <p:spPr>
          <a:xfrm>
            <a:off x="4796228" y="2348880"/>
            <a:ext cx="1523719"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eLearning</a:t>
            </a:r>
            <a:endParaRPr lang="en-IE" sz="1400" dirty="0">
              <a:latin typeface="Arial" panose="020B0604020202020204" pitchFamily="34" charset="0"/>
              <a:cs typeface="Arial" panose="020B0604020202020204" pitchFamily="34" charset="0"/>
            </a:endParaRPr>
          </a:p>
        </p:txBody>
      </p:sp>
      <p:sp>
        <p:nvSpPr>
          <p:cNvPr id="21" name="TextBox 20"/>
          <p:cNvSpPr txBox="1"/>
          <p:nvPr/>
        </p:nvSpPr>
        <p:spPr>
          <a:xfrm>
            <a:off x="6627959" y="2352467"/>
            <a:ext cx="1644173"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Quality Assurance</a:t>
            </a:r>
            <a:endParaRPr lang="en-IE" sz="1400" dirty="0">
              <a:latin typeface="Arial" panose="020B0604020202020204" pitchFamily="34" charset="0"/>
              <a:cs typeface="Arial" panose="020B0604020202020204" pitchFamily="34" charset="0"/>
            </a:endParaRPr>
          </a:p>
        </p:txBody>
      </p:sp>
      <p:sp>
        <p:nvSpPr>
          <p:cNvPr id="4" name="Rounded Rectangle 3"/>
          <p:cNvSpPr/>
          <p:nvPr/>
        </p:nvSpPr>
        <p:spPr>
          <a:xfrm>
            <a:off x="1534344" y="3188754"/>
            <a:ext cx="864096" cy="49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8" name="Rounded Rectangle 27"/>
          <p:cNvSpPr/>
          <p:nvPr/>
        </p:nvSpPr>
        <p:spPr>
          <a:xfrm>
            <a:off x="3313718" y="3176588"/>
            <a:ext cx="864096" cy="499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6"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8" y="3253215"/>
            <a:ext cx="5238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092" y="3251440"/>
            <a:ext cx="228600" cy="352425"/>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5153794" y="3188754"/>
            <a:ext cx="864096" cy="4995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9"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055" y="3250146"/>
            <a:ext cx="409575" cy="352425"/>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017997" y="3183468"/>
            <a:ext cx="864096" cy="49954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8"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407" y="3250145"/>
            <a:ext cx="295275" cy="352425"/>
          </a:xfrm>
          <a:prstGeom prst="rect">
            <a:avLst/>
          </a:prstGeom>
          <a:noFill/>
          <a:extLst>
            <a:ext uri="{909E8E84-426E-40DD-AFC4-6F175D3DCCD1}">
              <a14:hiddenFill xmlns:a14="http://schemas.microsoft.com/office/drawing/2010/main">
                <a:solidFill>
                  <a:srgbClr val="FFFFFF"/>
                </a:solidFill>
              </a14:hiddenFill>
            </a:ext>
          </a:extLst>
        </p:spPr>
      </p:pic>
      <p:sp>
        <p:nvSpPr>
          <p:cNvPr id="22" name="Cube 21"/>
          <p:cNvSpPr/>
          <p:nvPr/>
        </p:nvSpPr>
        <p:spPr>
          <a:xfrm>
            <a:off x="467544" y="836712"/>
            <a:ext cx="8280920" cy="97206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dirty="0" smtClean="0">
                <a:solidFill>
                  <a:srgbClr val="007DC3"/>
                </a:solidFill>
                <a:latin typeface="Arial" panose="020B0604020202020204" pitchFamily="34" charset="0"/>
                <a:cs typeface="Arial" panose="020B0604020202020204" pitchFamily="34" charset="0"/>
              </a:rPr>
              <a:t>Making Your Business Run Better</a:t>
            </a:r>
            <a:endParaRPr lang="en-IE"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06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Innovation</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995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32256" y="2763853"/>
            <a:ext cx="2199644" cy="305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Database Engine</a:t>
            </a:r>
            <a:endParaRPr lang="en-IE" sz="800" dirty="0">
              <a:latin typeface="Arial" panose="020B0604020202020204" pitchFamily="34" charset="0"/>
              <a:cs typeface="Arial" panose="020B0604020202020204" pitchFamily="34" charset="0"/>
            </a:endParaRPr>
          </a:p>
        </p:txBody>
      </p:sp>
      <p:sp>
        <p:nvSpPr>
          <p:cNvPr id="8" name="Rectangle 7"/>
          <p:cNvSpPr/>
          <p:nvPr/>
        </p:nvSpPr>
        <p:spPr>
          <a:xfrm>
            <a:off x="2232255" y="1916832"/>
            <a:ext cx="2201908" cy="305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Programming Language</a:t>
            </a:r>
            <a:endParaRPr lang="en-IE" sz="800" dirty="0">
              <a:latin typeface="Arial" panose="020B0604020202020204" pitchFamily="34" charset="0"/>
              <a:cs typeface="Arial" panose="020B0604020202020204" pitchFamily="34" charset="0"/>
            </a:endParaRPr>
          </a:p>
        </p:txBody>
      </p:sp>
      <p:sp>
        <p:nvSpPr>
          <p:cNvPr id="19" name="Rectangle 18"/>
          <p:cNvSpPr/>
          <p:nvPr/>
        </p:nvSpPr>
        <p:spPr>
          <a:xfrm>
            <a:off x="2232255" y="4581128"/>
            <a:ext cx="2201908" cy="305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Operating System</a:t>
            </a:r>
            <a:endParaRPr lang="en-IE" sz="800" dirty="0">
              <a:latin typeface="Arial" panose="020B0604020202020204" pitchFamily="34" charset="0"/>
              <a:cs typeface="Arial" panose="020B0604020202020204" pitchFamily="34" charset="0"/>
            </a:endParaRPr>
          </a:p>
        </p:txBody>
      </p:sp>
      <p:sp>
        <p:nvSpPr>
          <p:cNvPr id="18" name="Rectangle 17"/>
          <p:cNvSpPr/>
          <p:nvPr/>
        </p:nvSpPr>
        <p:spPr>
          <a:xfrm>
            <a:off x="2232255" y="3645024"/>
            <a:ext cx="2201908" cy="3195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Web Server Engine</a:t>
            </a:r>
            <a:endParaRPr lang="en-IE" sz="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From the ground up</a:t>
            </a:r>
            <a:endParaRPr lang="en-IE" dirty="0">
              <a:latin typeface="Arial" panose="020B0604020202020204" pitchFamily="34" charset="0"/>
              <a:cs typeface="Arial" panose="020B0604020202020204" pitchFamily="34" charset="0"/>
            </a:endParaRPr>
          </a:p>
        </p:txBody>
      </p:sp>
      <p:sp>
        <p:nvSpPr>
          <p:cNvPr id="6" name="Rectangle 5"/>
          <p:cNvSpPr/>
          <p:nvPr/>
        </p:nvSpPr>
        <p:spPr>
          <a:xfrm>
            <a:off x="107504" y="4268040"/>
            <a:ext cx="2124751" cy="866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Linux</a:t>
            </a:r>
            <a:endParaRPr lang="en-IE" dirty="0">
              <a:latin typeface="Arial" panose="020B0604020202020204" pitchFamily="34" charset="0"/>
              <a:cs typeface="Arial" panose="020B0604020202020204" pitchFamily="34" charset="0"/>
            </a:endParaRPr>
          </a:p>
        </p:txBody>
      </p:sp>
      <p:sp>
        <p:nvSpPr>
          <p:cNvPr id="9" name="Rectangle 8"/>
          <p:cNvSpPr/>
          <p:nvPr/>
        </p:nvSpPr>
        <p:spPr>
          <a:xfrm>
            <a:off x="107505" y="3401151"/>
            <a:ext cx="2124751" cy="8668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Apache</a:t>
            </a:r>
            <a:endParaRPr lang="en-IE" dirty="0">
              <a:latin typeface="Arial" panose="020B0604020202020204" pitchFamily="34" charset="0"/>
              <a:cs typeface="Arial" panose="020B0604020202020204" pitchFamily="34" charset="0"/>
            </a:endParaRPr>
          </a:p>
        </p:txBody>
      </p:sp>
      <p:sp>
        <p:nvSpPr>
          <p:cNvPr id="10" name="Rectangle 9"/>
          <p:cNvSpPr/>
          <p:nvPr/>
        </p:nvSpPr>
        <p:spPr>
          <a:xfrm>
            <a:off x="107505" y="2537710"/>
            <a:ext cx="2124751" cy="8668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MySQL</a:t>
            </a:r>
            <a:endParaRPr lang="en-IE" dirty="0">
              <a:latin typeface="Arial" panose="020B0604020202020204" pitchFamily="34" charset="0"/>
              <a:cs typeface="Arial" panose="020B0604020202020204" pitchFamily="34" charset="0"/>
            </a:endParaRPr>
          </a:p>
        </p:txBody>
      </p:sp>
      <p:sp>
        <p:nvSpPr>
          <p:cNvPr id="11" name="Rectangle 10"/>
          <p:cNvSpPr/>
          <p:nvPr/>
        </p:nvSpPr>
        <p:spPr>
          <a:xfrm>
            <a:off x="107505" y="1670821"/>
            <a:ext cx="2124751" cy="866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PHP</a:t>
            </a:r>
            <a:endParaRPr lang="en-IE" dirty="0">
              <a:latin typeface="Arial" panose="020B0604020202020204" pitchFamily="34" charset="0"/>
              <a:cs typeface="Arial" panose="020B0604020202020204" pitchFamily="34" charset="0"/>
            </a:endParaRPr>
          </a:p>
        </p:txBody>
      </p:sp>
      <p:sp>
        <p:nvSpPr>
          <p:cNvPr id="12" name="Rectangle 11"/>
          <p:cNvSpPr/>
          <p:nvPr/>
        </p:nvSpPr>
        <p:spPr>
          <a:xfrm>
            <a:off x="4431904" y="4208559"/>
            <a:ext cx="2124751" cy="98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Windows</a:t>
            </a:r>
            <a:endParaRPr lang="en-IE" dirty="0">
              <a:latin typeface="Arial" panose="020B0604020202020204" pitchFamily="34" charset="0"/>
              <a:cs typeface="Arial" panose="020B0604020202020204" pitchFamily="34" charset="0"/>
            </a:endParaRPr>
          </a:p>
        </p:txBody>
      </p:sp>
      <p:sp>
        <p:nvSpPr>
          <p:cNvPr id="13" name="Rectangle 12"/>
          <p:cNvSpPr/>
          <p:nvPr/>
        </p:nvSpPr>
        <p:spPr>
          <a:xfrm>
            <a:off x="4431904" y="3401151"/>
            <a:ext cx="2124750" cy="86344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IIS</a:t>
            </a:r>
            <a:endParaRPr lang="en-IE" dirty="0">
              <a:latin typeface="Arial" panose="020B0604020202020204" pitchFamily="34" charset="0"/>
              <a:cs typeface="Arial" panose="020B0604020202020204" pitchFamily="34" charset="0"/>
            </a:endParaRPr>
          </a:p>
        </p:txBody>
      </p:sp>
      <p:sp>
        <p:nvSpPr>
          <p:cNvPr id="14" name="Rectangle 13"/>
          <p:cNvSpPr/>
          <p:nvPr/>
        </p:nvSpPr>
        <p:spPr>
          <a:xfrm>
            <a:off x="4434163" y="2537710"/>
            <a:ext cx="2124749" cy="872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5" name="Rectangle 14"/>
          <p:cNvSpPr/>
          <p:nvPr/>
        </p:nvSpPr>
        <p:spPr>
          <a:xfrm>
            <a:off x="4431900" y="1670820"/>
            <a:ext cx="2124751" cy="866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88" y="1835118"/>
            <a:ext cx="1035181" cy="53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84" y="2782942"/>
            <a:ext cx="981191" cy="50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394" y="3644378"/>
            <a:ext cx="854968" cy="44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586" y="4377322"/>
            <a:ext cx="612584" cy="71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0206" y="1821475"/>
            <a:ext cx="652661" cy="49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29" y="2610641"/>
            <a:ext cx="753815" cy="61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2612" y="3691722"/>
            <a:ext cx="603325" cy="35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138" y="4516987"/>
            <a:ext cx="1828798"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6948268" y="4208559"/>
            <a:ext cx="2124751" cy="98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Windows</a:t>
            </a:r>
            <a:endParaRPr lang="en-IE" dirty="0">
              <a:latin typeface="Arial" panose="020B0604020202020204" pitchFamily="34" charset="0"/>
              <a:cs typeface="Arial" panose="020B0604020202020204" pitchFamily="34" charset="0"/>
            </a:endParaRPr>
          </a:p>
        </p:txBody>
      </p:sp>
      <p:sp>
        <p:nvSpPr>
          <p:cNvPr id="38" name="Rectangle 37"/>
          <p:cNvSpPr/>
          <p:nvPr/>
        </p:nvSpPr>
        <p:spPr>
          <a:xfrm>
            <a:off x="6948268" y="3401151"/>
            <a:ext cx="2124750" cy="86344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IIS</a:t>
            </a:r>
            <a:endParaRPr lang="en-IE" dirty="0">
              <a:latin typeface="Arial" panose="020B0604020202020204" pitchFamily="34" charset="0"/>
              <a:cs typeface="Arial" panose="020B0604020202020204" pitchFamily="34" charset="0"/>
            </a:endParaRPr>
          </a:p>
        </p:txBody>
      </p:sp>
      <p:sp>
        <p:nvSpPr>
          <p:cNvPr id="39" name="Rectangle 38"/>
          <p:cNvSpPr/>
          <p:nvPr/>
        </p:nvSpPr>
        <p:spPr>
          <a:xfrm>
            <a:off x="6950527" y="2537710"/>
            <a:ext cx="2124749" cy="872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0" name="Rectangle 39"/>
          <p:cNvSpPr/>
          <p:nvPr/>
        </p:nvSpPr>
        <p:spPr>
          <a:xfrm>
            <a:off x="6948264" y="1670820"/>
            <a:ext cx="2124751" cy="866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8976" y="3691722"/>
            <a:ext cx="603325" cy="35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8502" y="4516987"/>
            <a:ext cx="1828798"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305" y="2663246"/>
            <a:ext cx="981191" cy="50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8806" y="1854625"/>
            <a:ext cx="923664" cy="49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49245" y="5134929"/>
            <a:ext cx="813043"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LAMP</a:t>
            </a:r>
            <a:endParaRPr lang="en-IE" dirty="0">
              <a:latin typeface="Arial" panose="020B0604020202020204" pitchFamily="34" charset="0"/>
              <a:cs typeface="Arial" panose="020B0604020202020204" pitchFamily="34" charset="0"/>
            </a:endParaRPr>
          </a:p>
        </p:txBody>
      </p:sp>
      <p:sp>
        <p:nvSpPr>
          <p:cNvPr id="49" name="TextBox 48"/>
          <p:cNvSpPr txBox="1"/>
          <p:nvPr/>
        </p:nvSpPr>
        <p:spPr>
          <a:xfrm>
            <a:off x="5072478" y="5194408"/>
            <a:ext cx="805220"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WISA</a:t>
            </a:r>
            <a:endParaRPr lang="en-IE" dirty="0">
              <a:latin typeface="Arial" panose="020B0604020202020204" pitchFamily="34" charset="0"/>
              <a:cs typeface="Arial" panose="020B0604020202020204" pitchFamily="34" charset="0"/>
            </a:endParaRPr>
          </a:p>
        </p:txBody>
      </p:sp>
      <p:sp>
        <p:nvSpPr>
          <p:cNvPr id="50" name="TextBox 49"/>
          <p:cNvSpPr txBox="1"/>
          <p:nvPr/>
        </p:nvSpPr>
        <p:spPr>
          <a:xfrm>
            <a:off x="7667870" y="5194408"/>
            <a:ext cx="813043"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WIMA</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98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Complete security</a:t>
            </a:r>
            <a:endParaRPr lang="en-IE"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7363"/>
            <a:ext cx="76200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86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Arial" panose="020B0604020202020204" pitchFamily="34" charset="0"/>
                <a:cs typeface="Arial" panose="020B0604020202020204" pitchFamily="34" charset="0"/>
              </a:rPr>
              <a:t>A single version of the truth</a:t>
            </a:r>
            <a:endParaRPr lang="en-IE" dirty="0">
              <a:latin typeface="Arial" panose="020B0604020202020204" pitchFamily="34" charset="0"/>
              <a:cs typeface="Arial" panose="020B0604020202020204" pitchFamily="34" charset="0"/>
            </a:endParaRPr>
          </a:p>
        </p:txBody>
      </p:sp>
      <p:pic>
        <p:nvPicPr>
          <p:cNvPr id="1026" name="Picture 2" descr="Metadata 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6192688" cy="525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6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Reporting</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465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223" y="2924944"/>
            <a:ext cx="5266871"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lient dashboard 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 y="21621"/>
            <a:ext cx="3347864" cy="6727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4048" y="764704"/>
            <a:ext cx="2980303" cy="369332"/>
          </a:xfrm>
          <a:prstGeom prst="rect">
            <a:avLst/>
          </a:prstGeom>
          <a:noFill/>
        </p:spPr>
        <p:txBody>
          <a:bodyPr wrap="none" rtlCol="0">
            <a:spAutoFit/>
          </a:bodyPr>
          <a:lstStyle/>
          <a:p>
            <a:r>
              <a:rPr lang="en-IE" dirty="0">
                <a:latin typeface="Arial" panose="020B0604020202020204" pitchFamily="34" charset="0"/>
                <a:cs typeface="Arial" panose="020B0604020202020204" pitchFamily="34" charset="0"/>
              </a:rPr>
              <a:t>b</a:t>
            </a:r>
            <a:r>
              <a:rPr lang="en-IE" dirty="0" smtClean="0">
                <a:latin typeface="Arial" panose="020B0604020202020204" pitchFamily="34" charset="0"/>
                <a:cs typeface="Arial" panose="020B0604020202020204" pitchFamily="34" charset="0"/>
              </a:rPr>
              <a:t>xp client dashboard report</a:t>
            </a:r>
            <a:endParaRPr lang="en-IE" dirty="0">
              <a:latin typeface="Arial" panose="020B0604020202020204" pitchFamily="34" charset="0"/>
              <a:cs typeface="Arial" panose="020B0604020202020204" pitchFamily="34" charset="0"/>
            </a:endParaRPr>
          </a:p>
        </p:txBody>
      </p:sp>
      <p:sp>
        <p:nvSpPr>
          <p:cNvPr id="5" name="TextBox 4"/>
          <p:cNvSpPr txBox="1"/>
          <p:nvPr/>
        </p:nvSpPr>
        <p:spPr>
          <a:xfrm>
            <a:off x="5004048" y="1772816"/>
            <a:ext cx="3121367" cy="369332"/>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FEXCO quality management</a:t>
            </a:r>
            <a:endParaRPr lang="en-IE"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8748464" y="1772816"/>
            <a:ext cx="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4355976" y="1196752"/>
            <a:ext cx="12241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1992522"/>
      </p:ext>
    </p:extLst>
  </p:cSld>
  <p:clrMapOvr>
    <a:masterClrMapping/>
  </p:clrMapOvr>
</p:sld>
</file>

<file path=ppt/theme/theme1.xml><?xml version="1.0" encoding="utf-8"?>
<a:theme xmlns:a="http://schemas.openxmlformats.org/drawingml/2006/main" name="bxp_potx_v3-1">
  <a:themeElements>
    <a:clrScheme name="bxpsoftwar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xpsoftware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bxp_potx_v3-1</Template>
  <TotalTime>1507</TotalTime>
  <Words>804</Words>
  <Application>Microsoft Office PowerPoint</Application>
  <PresentationFormat>On-screen Show (4:3)</PresentationFormat>
  <Paragraphs>171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ＭＳ Ｐゴシック</vt:lpstr>
      <vt:lpstr>Montserrat</vt:lpstr>
      <vt:lpstr>Times New Roman</vt:lpstr>
      <vt:lpstr>Calibri</vt:lpstr>
      <vt:lpstr>bxp_potx_v3-1</vt:lpstr>
      <vt:lpstr>PowerPoint Presentation</vt:lpstr>
      <vt:lpstr>is trusted by many blue chip clients in Ireland and internationally.</vt:lpstr>
      <vt:lpstr>PowerPoint Presentation</vt:lpstr>
      <vt:lpstr>Innovation</vt:lpstr>
      <vt:lpstr>From the ground up</vt:lpstr>
      <vt:lpstr>Complete security</vt:lpstr>
      <vt:lpstr>A single version of the truth</vt:lpstr>
      <vt:lpstr>Reporting</vt:lpstr>
      <vt:lpstr>PowerPoint Presentation</vt:lpstr>
      <vt:lpstr>PowerPoint Presentation</vt:lpstr>
      <vt:lpstr>PowerPoint Presentation</vt:lpstr>
      <vt:lpstr>Why Us?</vt:lpstr>
      <vt:lpstr>Why do business with All n One?</vt:lpstr>
      <vt:lpstr>Accreditations / Awards</vt:lpstr>
      <vt:lpstr>Our Background</vt:lpstr>
      <vt:lpstr>History</vt:lpstr>
      <vt:lpstr>Our Offering </vt:lpstr>
      <vt:lpstr>Our Product</vt:lpstr>
      <vt:lpstr>PowerPoint Presentation</vt:lpstr>
      <vt:lpstr>PowerPoint Presentation</vt:lpstr>
      <vt:lpstr>PowerPoint Presentation</vt:lpstr>
      <vt:lpstr>PowerPoint Presentation</vt:lpstr>
      <vt:lpstr>PowerPoint Presentation</vt:lpstr>
      <vt:lpstr>Our Clients</vt:lpstr>
      <vt:lpstr>Case Study </vt:lpstr>
      <vt:lpstr>Case Study </vt:lpstr>
      <vt:lpstr>Case Study </vt:lpstr>
      <vt:lpstr>Case Study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Lacey</dc:creator>
  <cp:lastModifiedBy>Philip Lacey</cp:lastModifiedBy>
  <cp:revision>37</cp:revision>
  <dcterms:created xsi:type="dcterms:W3CDTF">2015-03-31T12:44:10Z</dcterms:created>
  <dcterms:modified xsi:type="dcterms:W3CDTF">2016-01-11T15:31:20Z</dcterms:modified>
</cp:coreProperties>
</file>