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87" r:id="rId3"/>
    <p:sldId id="282" r:id="rId4"/>
    <p:sldId id="297" r:id="rId5"/>
    <p:sldId id="298" r:id="rId6"/>
    <p:sldId id="299" r:id="rId7"/>
    <p:sldId id="292" r:id="rId8"/>
    <p:sldId id="296" r:id="rId9"/>
    <p:sldId id="295" r:id="rId10"/>
    <p:sldId id="293" r:id="rId11"/>
    <p:sldId id="294" r:id="rId12"/>
    <p:sldId id="288" r:id="rId13"/>
    <p:sldId id="290" r:id="rId14"/>
    <p:sldId id="289" r:id="rId15"/>
    <p:sldId id="291" r:id="rId16"/>
    <p:sldId id="264" r:id="rId17"/>
    <p:sldId id="265" r:id="rId18"/>
    <p:sldId id="278" r:id="rId19"/>
    <p:sldId id="285" r:id="rId20"/>
    <p:sldId id="267" r:id="rId21"/>
    <p:sldId id="268" r:id="rId22"/>
    <p:sldId id="269" r:id="rId23"/>
    <p:sldId id="270" r:id="rId24"/>
    <p:sldId id="279" r:id="rId25"/>
    <p:sldId id="271" r:id="rId26"/>
    <p:sldId id="272" r:id="rId27"/>
    <p:sldId id="273" r:id="rId28"/>
    <p:sldId id="274"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Montserrat" charset="0"/>
        <a:ea typeface="MS PGothic" pitchFamily="34" charset="-128"/>
        <a:cs typeface="+mn-cs"/>
      </a:defRPr>
    </a:lvl1pPr>
    <a:lvl2pPr marL="457200" algn="l" rtl="0" fontAlgn="base">
      <a:spcBef>
        <a:spcPct val="0"/>
      </a:spcBef>
      <a:spcAft>
        <a:spcPct val="0"/>
      </a:spcAft>
      <a:defRPr kern="1200">
        <a:solidFill>
          <a:schemeClr val="tx1"/>
        </a:solidFill>
        <a:latin typeface="Montserrat" charset="0"/>
        <a:ea typeface="MS PGothic" pitchFamily="34" charset="-128"/>
        <a:cs typeface="+mn-cs"/>
      </a:defRPr>
    </a:lvl2pPr>
    <a:lvl3pPr marL="914400" algn="l" rtl="0" fontAlgn="base">
      <a:spcBef>
        <a:spcPct val="0"/>
      </a:spcBef>
      <a:spcAft>
        <a:spcPct val="0"/>
      </a:spcAft>
      <a:defRPr kern="1200">
        <a:solidFill>
          <a:schemeClr val="tx1"/>
        </a:solidFill>
        <a:latin typeface="Montserrat" charset="0"/>
        <a:ea typeface="MS PGothic" pitchFamily="34" charset="-128"/>
        <a:cs typeface="+mn-cs"/>
      </a:defRPr>
    </a:lvl3pPr>
    <a:lvl4pPr marL="1371600" algn="l" rtl="0" fontAlgn="base">
      <a:spcBef>
        <a:spcPct val="0"/>
      </a:spcBef>
      <a:spcAft>
        <a:spcPct val="0"/>
      </a:spcAft>
      <a:defRPr kern="1200">
        <a:solidFill>
          <a:schemeClr val="tx1"/>
        </a:solidFill>
        <a:latin typeface="Montserrat" charset="0"/>
        <a:ea typeface="MS PGothic" pitchFamily="34" charset="-128"/>
        <a:cs typeface="+mn-cs"/>
      </a:defRPr>
    </a:lvl4pPr>
    <a:lvl5pPr marL="1828800" algn="l" rtl="0" fontAlgn="base">
      <a:spcBef>
        <a:spcPct val="0"/>
      </a:spcBef>
      <a:spcAft>
        <a:spcPct val="0"/>
      </a:spcAft>
      <a:defRPr kern="1200">
        <a:solidFill>
          <a:schemeClr val="tx1"/>
        </a:solidFill>
        <a:latin typeface="Montserrat" charset="0"/>
        <a:ea typeface="MS PGothic" pitchFamily="34" charset="-128"/>
        <a:cs typeface="+mn-cs"/>
      </a:defRPr>
    </a:lvl5pPr>
    <a:lvl6pPr marL="2286000" algn="l" defTabSz="914400" rtl="0" eaLnBrk="1" latinLnBrk="0" hangingPunct="1">
      <a:defRPr kern="1200">
        <a:solidFill>
          <a:schemeClr val="tx1"/>
        </a:solidFill>
        <a:latin typeface="Montserrat" charset="0"/>
        <a:ea typeface="MS PGothic" pitchFamily="34" charset="-128"/>
        <a:cs typeface="+mn-cs"/>
      </a:defRPr>
    </a:lvl6pPr>
    <a:lvl7pPr marL="2743200" algn="l" defTabSz="914400" rtl="0" eaLnBrk="1" latinLnBrk="0" hangingPunct="1">
      <a:defRPr kern="1200">
        <a:solidFill>
          <a:schemeClr val="tx1"/>
        </a:solidFill>
        <a:latin typeface="Montserrat" charset="0"/>
        <a:ea typeface="MS PGothic" pitchFamily="34" charset="-128"/>
        <a:cs typeface="+mn-cs"/>
      </a:defRPr>
    </a:lvl7pPr>
    <a:lvl8pPr marL="3200400" algn="l" defTabSz="914400" rtl="0" eaLnBrk="1" latinLnBrk="0" hangingPunct="1">
      <a:defRPr kern="1200">
        <a:solidFill>
          <a:schemeClr val="tx1"/>
        </a:solidFill>
        <a:latin typeface="Montserrat" charset="0"/>
        <a:ea typeface="MS PGothic" pitchFamily="34" charset="-128"/>
        <a:cs typeface="+mn-cs"/>
      </a:defRPr>
    </a:lvl8pPr>
    <a:lvl9pPr marL="3657600" algn="l" defTabSz="914400" rtl="0" eaLnBrk="1" latinLnBrk="0" hangingPunct="1">
      <a:defRPr kern="1200">
        <a:solidFill>
          <a:schemeClr val="tx1"/>
        </a:solidFill>
        <a:latin typeface="Montserrat"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C3"/>
    <a:srgbClr val="F9CB09"/>
    <a:srgbClr val="FFFF00"/>
    <a:srgbClr val="FF9933"/>
    <a:srgbClr val="FFFF66"/>
    <a:srgbClr val="3A75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36" autoAdjust="0"/>
  </p:normalViewPr>
  <p:slideViewPr>
    <p:cSldViewPr>
      <p:cViewPr>
        <p:scale>
          <a:sx n="100" d="100"/>
          <a:sy n="100" d="100"/>
        </p:scale>
        <p:origin x="-1944" y="-36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6" descr="cover.jpg"/>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6988"/>
            <a:ext cx="10098088" cy="691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lvl1pPr>
              <a:defRPr/>
            </a:lvl1pPr>
          </a:lstStyle>
          <a:p>
            <a:fld id="{1A38EA78-47D6-4227-B36C-1FE01B0BD333}" type="datetimeFigureOut">
              <a:rPr lang="en-IE" altLang="en-US"/>
              <a:pPr/>
              <a:t>15/12/2016</a:t>
            </a:fld>
            <a:endParaRPr lang="en-IE" altLang="en-US" dirty="0"/>
          </a:p>
        </p:txBody>
      </p:sp>
      <p:sp>
        <p:nvSpPr>
          <p:cNvPr id="5" name="Footer Placeholder 4"/>
          <p:cNvSpPr>
            <a:spLocks noGrp="1"/>
          </p:cNvSpPr>
          <p:nvPr>
            <p:ph type="ftr" sz="quarter" idx="11"/>
          </p:nvPr>
        </p:nvSpPr>
        <p:spPr/>
        <p:txBody>
          <a:bodyPr/>
          <a:lstStyle>
            <a:lvl1pPr>
              <a:defRPr/>
            </a:lvl1pPr>
          </a:lstStyle>
          <a:p>
            <a:pPr>
              <a:defRPr/>
            </a:pPr>
            <a:endParaRPr lang="en-IE" dirty="0"/>
          </a:p>
        </p:txBody>
      </p:sp>
      <p:sp>
        <p:nvSpPr>
          <p:cNvPr id="6" name="Slide Number Placeholder 5"/>
          <p:cNvSpPr>
            <a:spLocks noGrp="1"/>
          </p:cNvSpPr>
          <p:nvPr>
            <p:ph type="sldNum" sz="quarter" idx="12"/>
          </p:nvPr>
        </p:nvSpPr>
        <p:spPr/>
        <p:txBody>
          <a:bodyPr/>
          <a:lstStyle>
            <a:lvl1pPr>
              <a:defRPr/>
            </a:lvl1pPr>
          </a:lstStyle>
          <a:p>
            <a:fld id="{85DC9F14-1350-4AE8-808E-1450B211BD50}" type="slidenum">
              <a:rPr lang="en-IE" altLang="en-US"/>
              <a:pPr/>
              <a:t>‹#›</a:t>
            </a:fld>
            <a:endParaRPr lang="en-IE" altLang="en-US" dirty="0"/>
          </a:p>
        </p:txBody>
      </p:sp>
      <p:sp>
        <p:nvSpPr>
          <p:cNvPr id="8" name="Date Placeholder 3"/>
          <p:cNvSpPr txBox="1">
            <a:spLocks/>
          </p:cNvSpPr>
          <p:nvPr userDrawn="1"/>
        </p:nvSpPr>
        <p:spPr>
          <a:xfrm>
            <a:off x="1331913" y="6021388"/>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200" kern="1200">
                <a:solidFill>
                  <a:srgbClr val="898989"/>
                </a:solidFill>
                <a:latin typeface="Montserrat"/>
                <a:ea typeface="MS PGothic" pitchFamily="34" charset="-128"/>
                <a:cs typeface="+mn-cs"/>
              </a:defRPr>
            </a:lvl1pPr>
            <a:lvl2pPr marL="457200" algn="l" rtl="0" fontAlgn="base">
              <a:spcBef>
                <a:spcPct val="0"/>
              </a:spcBef>
              <a:spcAft>
                <a:spcPct val="0"/>
              </a:spcAft>
              <a:defRPr kern="1200">
                <a:solidFill>
                  <a:schemeClr val="tx1"/>
                </a:solidFill>
                <a:latin typeface="Montserrat" charset="0"/>
                <a:ea typeface="MS PGothic" pitchFamily="34" charset="-128"/>
                <a:cs typeface="+mn-cs"/>
              </a:defRPr>
            </a:lvl2pPr>
            <a:lvl3pPr marL="914400" algn="l" rtl="0" fontAlgn="base">
              <a:spcBef>
                <a:spcPct val="0"/>
              </a:spcBef>
              <a:spcAft>
                <a:spcPct val="0"/>
              </a:spcAft>
              <a:defRPr kern="1200">
                <a:solidFill>
                  <a:schemeClr val="tx1"/>
                </a:solidFill>
                <a:latin typeface="Montserrat" charset="0"/>
                <a:ea typeface="MS PGothic" pitchFamily="34" charset="-128"/>
                <a:cs typeface="+mn-cs"/>
              </a:defRPr>
            </a:lvl3pPr>
            <a:lvl4pPr marL="1371600" algn="l" rtl="0" fontAlgn="base">
              <a:spcBef>
                <a:spcPct val="0"/>
              </a:spcBef>
              <a:spcAft>
                <a:spcPct val="0"/>
              </a:spcAft>
              <a:defRPr kern="1200">
                <a:solidFill>
                  <a:schemeClr val="tx1"/>
                </a:solidFill>
                <a:latin typeface="Montserrat" charset="0"/>
                <a:ea typeface="MS PGothic" pitchFamily="34" charset="-128"/>
                <a:cs typeface="+mn-cs"/>
              </a:defRPr>
            </a:lvl4pPr>
            <a:lvl5pPr marL="1828800" algn="l" rtl="0" fontAlgn="base">
              <a:spcBef>
                <a:spcPct val="0"/>
              </a:spcBef>
              <a:spcAft>
                <a:spcPct val="0"/>
              </a:spcAft>
              <a:defRPr kern="1200">
                <a:solidFill>
                  <a:schemeClr val="tx1"/>
                </a:solidFill>
                <a:latin typeface="Montserrat" charset="0"/>
                <a:ea typeface="MS PGothic" pitchFamily="34" charset="-128"/>
                <a:cs typeface="+mn-cs"/>
              </a:defRPr>
            </a:lvl5pPr>
            <a:lvl6pPr marL="2286000" algn="l" defTabSz="914400" rtl="0" eaLnBrk="1" latinLnBrk="0" hangingPunct="1">
              <a:defRPr kern="1200">
                <a:solidFill>
                  <a:schemeClr val="tx1"/>
                </a:solidFill>
                <a:latin typeface="Montserrat" charset="0"/>
                <a:ea typeface="MS PGothic" pitchFamily="34" charset="-128"/>
                <a:cs typeface="+mn-cs"/>
              </a:defRPr>
            </a:lvl6pPr>
            <a:lvl7pPr marL="2743200" algn="l" defTabSz="914400" rtl="0" eaLnBrk="1" latinLnBrk="0" hangingPunct="1">
              <a:defRPr kern="1200">
                <a:solidFill>
                  <a:schemeClr val="tx1"/>
                </a:solidFill>
                <a:latin typeface="Montserrat" charset="0"/>
                <a:ea typeface="MS PGothic" pitchFamily="34" charset="-128"/>
                <a:cs typeface="+mn-cs"/>
              </a:defRPr>
            </a:lvl7pPr>
            <a:lvl8pPr marL="3200400" algn="l" defTabSz="914400" rtl="0" eaLnBrk="1" latinLnBrk="0" hangingPunct="1">
              <a:defRPr kern="1200">
                <a:solidFill>
                  <a:schemeClr val="tx1"/>
                </a:solidFill>
                <a:latin typeface="Montserrat" charset="0"/>
                <a:ea typeface="MS PGothic" pitchFamily="34" charset="-128"/>
                <a:cs typeface="+mn-cs"/>
              </a:defRPr>
            </a:lvl8pPr>
            <a:lvl9pPr marL="3657600" algn="l" defTabSz="914400" rtl="0" eaLnBrk="1" latinLnBrk="0" hangingPunct="1">
              <a:defRPr kern="1200">
                <a:solidFill>
                  <a:schemeClr val="tx1"/>
                </a:solidFill>
                <a:latin typeface="Montserrat" charset="0"/>
                <a:ea typeface="MS PGothic" pitchFamily="34" charset="-128"/>
                <a:cs typeface="+mn-cs"/>
              </a:defRPr>
            </a:lvl9pPr>
          </a:lstStyle>
          <a:p>
            <a:fld id="{E002A883-A73C-420A-87E6-EC2F437214B7}" type="datetimeFigureOut">
              <a:rPr lang="en-IE" altLang="en-US" smtClean="0"/>
              <a:pPr/>
              <a:t>15/12/2016</a:t>
            </a:fld>
            <a:endParaRPr lang="en-IE" altLang="en-US" dirty="0"/>
          </a:p>
        </p:txBody>
      </p:sp>
      <p:sp>
        <p:nvSpPr>
          <p:cNvPr id="9" name="Slide Number Placeholder 5"/>
          <p:cNvSpPr txBox="1">
            <a:spLocks/>
          </p:cNvSpPr>
          <p:nvPr userDrawn="1"/>
        </p:nvSpPr>
        <p:spPr>
          <a:xfrm>
            <a:off x="6553200" y="6021388"/>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Montserrat"/>
                <a:ea typeface="MS PGothic" pitchFamily="34" charset="-128"/>
                <a:cs typeface="+mn-cs"/>
              </a:defRPr>
            </a:lvl1pPr>
            <a:lvl2pPr marL="457200" algn="l" rtl="0" fontAlgn="base">
              <a:spcBef>
                <a:spcPct val="0"/>
              </a:spcBef>
              <a:spcAft>
                <a:spcPct val="0"/>
              </a:spcAft>
              <a:defRPr kern="1200">
                <a:solidFill>
                  <a:schemeClr val="tx1"/>
                </a:solidFill>
                <a:latin typeface="Montserrat" charset="0"/>
                <a:ea typeface="MS PGothic" pitchFamily="34" charset="-128"/>
                <a:cs typeface="+mn-cs"/>
              </a:defRPr>
            </a:lvl2pPr>
            <a:lvl3pPr marL="914400" algn="l" rtl="0" fontAlgn="base">
              <a:spcBef>
                <a:spcPct val="0"/>
              </a:spcBef>
              <a:spcAft>
                <a:spcPct val="0"/>
              </a:spcAft>
              <a:defRPr kern="1200">
                <a:solidFill>
                  <a:schemeClr val="tx1"/>
                </a:solidFill>
                <a:latin typeface="Montserrat" charset="0"/>
                <a:ea typeface="MS PGothic" pitchFamily="34" charset="-128"/>
                <a:cs typeface="+mn-cs"/>
              </a:defRPr>
            </a:lvl3pPr>
            <a:lvl4pPr marL="1371600" algn="l" rtl="0" fontAlgn="base">
              <a:spcBef>
                <a:spcPct val="0"/>
              </a:spcBef>
              <a:spcAft>
                <a:spcPct val="0"/>
              </a:spcAft>
              <a:defRPr kern="1200">
                <a:solidFill>
                  <a:schemeClr val="tx1"/>
                </a:solidFill>
                <a:latin typeface="Montserrat" charset="0"/>
                <a:ea typeface="MS PGothic" pitchFamily="34" charset="-128"/>
                <a:cs typeface="+mn-cs"/>
              </a:defRPr>
            </a:lvl4pPr>
            <a:lvl5pPr marL="1828800" algn="l" rtl="0" fontAlgn="base">
              <a:spcBef>
                <a:spcPct val="0"/>
              </a:spcBef>
              <a:spcAft>
                <a:spcPct val="0"/>
              </a:spcAft>
              <a:defRPr kern="1200">
                <a:solidFill>
                  <a:schemeClr val="tx1"/>
                </a:solidFill>
                <a:latin typeface="Montserrat" charset="0"/>
                <a:ea typeface="MS PGothic" pitchFamily="34" charset="-128"/>
                <a:cs typeface="+mn-cs"/>
              </a:defRPr>
            </a:lvl5pPr>
            <a:lvl6pPr marL="2286000" algn="l" defTabSz="914400" rtl="0" eaLnBrk="1" latinLnBrk="0" hangingPunct="1">
              <a:defRPr kern="1200">
                <a:solidFill>
                  <a:schemeClr val="tx1"/>
                </a:solidFill>
                <a:latin typeface="Montserrat" charset="0"/>
                <a:ea typeface="MS PGothic" pitchFamily="34" charset="-128"/>
                <a:cs typeface="+mn-cs"/>
              </a:defRPr>
            </a:lvl6pPr>
            <a:lvl7pPr marL="2743200" algn="l" defTabSz="914400" rtl="0" eaLnBrk="1" latinLnBrk="0" hangingPunct="1">
              <a:defRPr kern="1200">
                <a:solidFill>
                  <a:schemeClr val="tx1"/>
                </a:solidFill>
                <a:latin typeface="Montserrat" charset="0"/>
                <a:ea typeface="MS PGothic" pitchFamily="34" charset="-128"/>
                <a:cs typeface="+mn-cs"/>
              </a:defRPr>
            </a:lvl7pPr>
            <a:lvl8pPr marL="3200400" algn="l" defTabSz="914400" rtl="0" eaLnBrk="1" latinLnBrk="0" hangingPunct="1">
              <a:defRPr kern="1200">
                <a:solidFill>
                  <a:schemeClr val="tx1"/>
                </a:solidFill>
                <a:latin typeface="Montserrat" charset="0"/>
                <a:ea typeface="MS PGothic" pitchFamily="34" charset="-128"/>
                <a:cs typeface="+mn-cs"/>
              </a:defRPr>
            </a:lvl8pPr>
            <a:lvl9pPr marL="3657600" algn="l" defTabSz="914400" rtl="0" eaLnBrk="1" latinLnBrk="0" hangingPunct="1">
              <a:defRPr kern="1200">
                <a:solidFill>
                  <a:schemeClr val="tx1"/>
                </a:solidFill>
                <a:latin typeface="Montserrat" charset="0"/>
                <a:ea typeface="MS PGothic" pitchFamily="34" charset="-128"/>
                <a:cs typeface="+mn-cs"/>
              </a:defRPr>
            </a:lvl9pPr>
          </a:lstStyle>
          <a:p>
            <a:fld id="{6F63FE2D-5864-4A6A-8C5A-7BEC0DADC58F}" type="slidenum">
              <a:rPr lang="en-IE" altLang="en-US" smtClean="0"/>
              <a:pPr/>
              <a:t>‹#›</a:t>
            </a:fld>
            <a:endParaRPr lang="en-IE" altLang="en-US" dirty="0"/>
          </a:p>
        </p:txBody>
      </p:sp>
      <p:pic>
        <p:nvPicPr>
          <p:cNvPr id="11" name="Picture 2" descr="C:\Users\Philip Lacey\Desktop\BXP Software 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6013" y="2276475"/>
            <a:ext cx="1508125" cy="1511300"/>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hasCustomPrompt="1"/>
          </p:nvPr>
        </p:nvSpPr>
        <p:spPr>
          <a:xfrm>
            <a:off x="2741613" y="2600077"/>
            <a:ext cx="6912743" cy="864096"/>
          </a:xfrm>
          <a:prstGeom prst="rect">
            <a:avLst/>
          </a:prstGeom>
        </p:spPr>
        <p:txBody>
          <a:bodyPr/>
          <a:lstStyle>
            <a:lvl1pPr>
              <a:defRPr lang="en-US" altLang="en-US" sz="2000" b="1" kern="1200" dirty="0">
                <a:solidFill>
                  <a:srgbClr val="007DC3"/>
                </a:solidFill>
                <a:latin typeface="Montserrat"/>
                <a:ea typeface="MS PGothic" pitchFamily="34" charset="-128"/>
                <a:cs typeface="Montserrat"/>
              </a:defRPr>
            </a:lvl1pPr>
          </a:lstStyle>
          <a:p>
            <a:pPr>
              <a:defRPr/>
            </a:pPr>
            <a:r>
              <a:rPr lang="en-US" sz="3600" b="1" dirty="0" smtClean="0">
                <a:solidFill>
                  <a:schemeClr val="bg1"/>
                </a:solidFill>
                <a:ea typeface="ＭＳ Ｐゴシック" charset="0"/>
                <a:cs typeface="ＭＳ Ｐゴシック" charset="0"/>
              </a:rPr>
              <a:t>Divider / Section Break</a:t>
            </a:r>
            <a:endParaRPr lang="en-US" sz="2700" dirty="0">
              <a:solidFill>
                <a:schemeClr val="bg1"/>
              </a:solidFill>
              <a:ea typeface="ＭＳ Ｐゴシック" charset="0"/>
              <a:cs typeface="ＭＳ Ｐゴシック" charset="0"/>
            </a:endParaRPr>
          </a:p>
        </p:txBody>
      </p:sp>
    </p:spTree>
    <p:extLst>
      <p:ext uri="{BB962C8B-B14F-4D97-AF65-F5344CB8AC3E}">
        <p14:creationId xmlns:p14="http://schemas.microsoft.com/office/powerpoint/2010/main" val="3631451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67544" y="620713"/>
            <a:ext cx="8208911" cy="863600"/>
          </a:xfrm>
          <a:prstGeom prst="rect">
            <a:avLst/>
          </a:prstGeom>
        </p:spPr>
        <p:txBody>
          <a:bodyPr/>
          <a:lstStyle>
            <a:lvl1pPr>
              <a:defRPr lang="en-IE" altLang="en-US" sz="2800" b="1" kern="1200" dirty="0">
                <a:solidFill>
                  <a:srgbClr val="007DC3"/>
                </a:solidFill>
                <a:latin typeface="Montserrat"/>
                <a:ea typeface="MS PGothic" pitchFamily="34" charset="-128"/>
                <a:cs typeface="Montserrat"/>
              </a:defRPr>
            </a:lvl1pPr>
          </a:lstStyle>
          <a:p>
            <a:r>
              <a:rPr lang="en-US" smtClean="0"/>
              <a:t>Click to edit Master title style</a:t>
            </a:r>
            <a:endParaRPr lang="en-IE"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fld id="{17A98A84-B790-4F39-8E3C-FDB924C1D6E2}" type="datetimeFigureOut">
              <a:rPr lang="en-IE" altLang="en-US"/>
              <a:pPr/>
              <a:t>15/12/2016</a:t>
            </a:fld>
            <a:endParaRPr lang="en-IE" altLang="en-US" dirty="0"/>
          </a:p>
        </p:txBody>
      </p:sp>
      <p:sp>
        <p:nvSpPr>
          <p:cNvPr id="5" name="Footer Placeholder 4"/>
          <p:cNvSpPr>
            <a:spLocks noGrp="1"/>
          </p:cNvSpPr>
          <p:nvPr>
            <p:ph type="ftr" sz="quarter" idx="11"/>
          </p:nvPr>
        </p:nvSpPr>
        <p:spPr/>
        <p:txBody>
          <a:bodyPr/>
          <a:lstStyle>
            <a:lvl1pPr>
              <a:defRPr/>
            </a:lvl1pPr>
          </a:lstStyle>
          <a:p>
            <a:pPr>
              <a:defRPr/>
            </a:pPr>
            <a:endParaRPr lang="en-IE" dirty="0"/>
          </a:p>
        </p:txBody>
      </p:sp>
      <p:sp>
        <p:nvSpPr>
          <p:cNvPr id="6" name="Slide Number Placeholder 5"/>
          <p:cNvSpPr>
            <a:spLocks noGrp="1"/>
          </p:cNvSpPr>
          <p:nvPr>
            <p:ph type="sldNum" sz="quarter" idx="12"/>
          </p:nvPr>
        </p:nvSpPr>
        <p:spPr/>
        <p:txBody>
          <a:bodyPr/>
          <a:lstStyle>
            <a:lvl1pPr>
              <a:defRPr/>
            </a:lvl1pPr>
          </a:lstStyle>
          <a:p>
            <a:fld id="{5ECE1B6B-933F-4F52-AE71-F08C8DDFA003}" type="slidenum">
              <a:rPr lang="en-IE" altLang="en-US"/>
              <a:pPr/>
              <a:t>‹#›</a:t>
            </a:fld>
            <a:endParaRPr lang="en-IE" altLang="en-US" dirty="0"/>
          </a:p>
        </p:txBody>
      </p:sp>
    </p:spTree>
    <p:extLst>
      <p:ext uri="{BB962C8B-B14F-4D97-AF65-F5344CB8AC3E}">
        <p14:creationId xmlns:p14="http://schemas.microsoft.com/office/powerpoint/2010/main" val="2942294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6672"/>
            <a:ext cx="2057400" cy="5649491"/>
          </a:xfrm>
          <a:prstGeom prst="rect">
            <a:avLst/>
          </a:prstGeom>
        </p:spPr>
        <p:txBody>
          <a:bodyPr vert="eaVert"/>
          <a:lstStyle>
            <a:lvl1pPr>
              <a:defRPr lang="en-IE" altLang="en-US" sz="2800" b="1" kern="1200" dirty="0">
                <a:solidFill>
                  <a:srgbClr val="007DC3"/>
                </a:solidFill>
                <a:latin typeface="Montserrat"/>
                <a:ea typeface="MS PGothic" pitchFamily="34" charset="-128"/>
                <a:cs typeface="Montserrat"/>
              </a:defRPr>
            </a:lvl1pPr>
          </a:lstStyle>
          <a:p>
            <a:r>
              <a:rPr lang="en-US" smtClean="0"/>
              <a:t>Click to edit Master title style</a:t>
            </a:r>
            <a:endParaRPr lang="en-IE" dirty="0"/>
          </a:p>
        </p:txBody>
      </p:sp>
      <p:sp>
        <p:nvSpPr>
          <p:cNvPr id="3" name="Vertical Text Placeholder 2"/>
          <p:cNvSpPr>
            <a:spLocks noGrp="1"/>
          </p:cNvSpPr>
          <p:nvPr>
            <p:ph type="body" orient="vert" idx="1"/>
          </p:nvPr>
        </p:nvSpPr>
        <p:spPr>
          <a:xfrm>
            <a:off x="457200" y="476672"/>
            <a:ext cx="6019800" cy="564949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Date Placeholder 3"/>
          <p:cNvSpPr>
            <a:spLocks noGrp="1"/>
          </p:cNvSpPr>
          <p:nvPr>
            <p:ph type="dt" sz="half" idx="10"/>
          </p:nvPr>
        </p:nvSpPr>
        <p:spPr/>
        <p:txBody>
          <a:bodyPr/>
          <a:lstStyle>
            <a:lvl1pPr>
              <a:defRPr/>
            </a:lvl1pPr>
          </a:lstStyle>
          <a:p>
            <a:fld id="{B9581070-F3C5-4765-8489-55A91FAA5501}" type="datetimeFigureOut">
              <a:rPr lang="en-IE" altLang="en-US"/>
              <a:pPr/>
              <a:t>15/12/2016</a:t>
            </a:fld>
            <a:endParaRPr lang="en-IE" altLang="en-US" dirty="0"/>
          </a:p>
        </p:txBody>
      </p:sp>
      <p:sp>
        <p:nvSpPr>
          <p:cNvPr id="5" name="Footer Placeholder 4"/>
          <p:cNvSpPr>
            <a:spLocks noGrp="1"/>
          </p:cNvSpPr>
          <p:nvPr>
            <p:ph type="ftr" sz="quarter" idx="11"/>
          </p:nvPr>
        </p:nvSpPr>
        <p:spPr/>
        <p:txBody>
          <a:bodyPr/>
          <a:lstStyle>
            <a:lvl1pPr>
              <a:defRPr/>
            </a:lvl1pPr>
          </a:lstStyle>
          <a:p>
            <a:pPr>
              <a:defRPr/>
            </a:pPr>
            <a:endParaRPr lang="en-IE" dirty="0"/>
          </a:p>
        </p:txBody>
      </p:sp>
      <p:sp>
        <p:nvSpPr>
          <p:cNvPr id="6" name="Slide Number Placeholder 5"/>
          <p:cNvSpPr>
            <a:spLocks noGrp="1"/>
          </p:cNvSpPr>
          <p:nvPr>
            <p:ph type="sldNum" sz="quarter" idx="12"/>
          </p:nvPr>
        </p:nvSpPr>
        <p:spPr/>
        <p:txBody>
          <a:bodyPr/>
          <a:lstStyle>
            <a:lvl1pPr>
              <a:defRPr/>
            </a:lvl1pPr>
          </a:lstStyle>
          <a:p>
            <a:fld id="{8C461B55-1A1D-48DF-BC9B-317D0265EFF2}" type="slidenum">
              <a:rPr lang="en-IE" altLang="en-US"/>
              <a:pPr/>
              <a:t>‹#›</a:t>
            </a:fld>
            <a:endParaRPr lang="en-IE" altLang="en-US" dirty="0"/>
          </a:p>
        </p:txBody>
      </p:sp>
    </p:spTree>
    <p:extLst>
      <p:ext uri="{BB962C8B-B14F-4D97-AF65-F5344CB8AC3E}">
        <p14:creationId xmlns:p14="http://schemas.microsoft.com/office/powerpoint/2010/main" val="3164819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63712" y="620688"/>
            <a:ext cx="6912743" cy="864096"/>
          </a:xfrm>
          <a:prstGeom prst="rect">
            <a:avLst/>
          </a:prstGeom>
        </p:spPr>
        <p:txBody>
          <a:bodyPr/>
          <a:lstStyle>
            <a:lvl1pPr>
              <a:defRPr lang="en-US" altLang="en-US" sz="2800" b="1" kern="1200" dirty="0">
                <a:solidFill>
                  <a:srgbClr val="007DC3"/>
                </a:solidFill>
                <a:latin typeface="Montserrat"/>
                <a:ea typeface="MS PGothic" pitchFamily="34" charset="-128"/>
                <a:cs typeface="Montserrat"/>
              </a:defRPr>
            </a:lvl1pPr>
          </a:lstStyle>
          <a:p>
            <a:pPr eaLnBrk="1" hangingPunct="1"/>
            <a:r>
              <a:rPr lang="en-US" altLang="en-US" sz="2800" b="1" dirty="0" smtClean="0">
                <a:solidFill>
                  <a:srgbClr val="007DC3"/>
                </a:solidFill>
              </a:rPr>
              <a:t>Header Style</a:t>
            </a:r>
            <a:endParaRPr lang="en-US" altLang="en-US" sz="2800" b="1" dirty="0">
              <a:solidFill>
                <a:srgbClr val="007DC3"/>
              </a:solidFill>
            </a:endParaRPr>
          </a:p>
        </p:txBody>
      </p:sp>
      <p:sp>
        <p:nvSpPr>
          <p:cNvPr id="3" name="Content Placeholder 2"/>
          <p:cNvSpPr>
            <a:spLocks noGrp="1"/>
          </p:cNvSpPr>
          <p:nvPr>
            <p:ph idx="1"/>
          </p:nvPr>
        </p:nvSpPr>
        <p:spPr>
          <a:xfrm>
            <a:off x="1763712" y="1600200"/>
            <a:ext cx="6923087" cy="4060825"/>
          </a:xfrm>
        </p:spPr>
        <p:txBody>
          <a:bodyPr/>
          <a:lstStyle>
            <a:lvl2pPr marL="742950" marR="0" indent="-285750" algn="l" defTabSz="914400" rtl="0" eaLnBrk="0" fontAlgn="base" latinLnBrk="0" hangingPunct="0">
              <a:lnSpc>
                <a:spcPct val="100000"/>
              </a:lnSpc>
              <a:spcBef>
                <a:spcPct val="20000"/>
              </a:spcBef>
              <a:spcAft>
                <a:spcPct val="0"/>
              </a:spcAft>
              <a:buClrTx/>
              <a:buSzTx/>
              <a:buFont typeface="Arial" pitchFamily="34" charset="0"/>
              <a:buChar char="–"/>
              <a:tabLst/>
              <a:defRPr lang="en-US" sz="1800" b="1" kern="1200" dirty="0" err="1" smtClean="0">
                <a:solidFill>
                  <a:schemeClr val="tx1"/>
                </a:solidFill>
                <a:latin typeface="Montserrat"/>
                <a:ea typeface="MS PGothic" pitchFamily="34" charset="-128"/>
                <a:cs typeface="+mn-cs"/>
              </a:defRPr>
            </a:lvl2pPr>
            <a:lvl3pPr marL="1143000" marR="0" indent="-228600" algn="l" defTabSz="914400" rtl="0" eaLnBrk="0" fontAlgn="base" latinLnBrk="0" hangingPunct="0">
              <a:lnSpc>
                <a:spcPct val="100000"/>
              </a:lnSpc>
              <a:spcBef>
                <a:spcPct val="20000"/>
              </a:spcBef>
              <a:spcAft>
                <a:spcPct val="0"/>
              </a:spcAft>
              <a:buClrTx/>
              <a:buSzTx/>
              <a:buFont typeface="Arial" pitchFamily="34" charset="0"/>
              <a:buChar char="•"/>
              <a:tabLst/>
              <a:defRPr lang="en-US" sz="1600" kern="1200" dirty="0" smtClean="0">
                <a:solidFill>
                  <a:srgbClr val="007DC3"/>
                </a:solidFill>
                <a:latin typeface="Montserrat"/>
                <a:ea typeface="MS PGothic" pitchFamily="34" charset="-128"/>
                <a:cs typeface="+mn-cs"/>
              </a:defRPr>
            </a:lvl3pPr>
            <a:lvl4pPr>
              <a:defRPr lang="en-US" sz="1300" b="1" kern="1200" dirty="0" smtClean="0">
                <a:solidFill>
                  <a:schemeClr val="tx1"/>
                </a:solidFill>
                <a:latin typeface="Montserrat"/>
                <a:ea typeface="MS PGothic" pitchFamily="34" charset="-128"/>
                <a:cs typeface="+mn-cs"/>
              </a:defRPr>
            </a:lvl4pPr>
            <a:lvl5pPr>
              <a:defRPr lang="en-IE" sz="1300" kern="1200" dirty="0">
                <a:solidFill>
                  <a:srgbClr val="007DC3"/>
                </a:solidFill>
                <a:latin typeface="Montserrat"/>
                <a:ea typeface="MS PGothic" pitchFamily="34" charset="-128"/>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Date Placeholder 3"/>
          <p:cNvSpPr>
            <a:spLocks noGrp="1"/>
          </p:cNvSpPr>
          <p:nvPr>
            <p:ph type="dt" sz="half" idx="10"/>
          </p:nvPr>
        </p:nvSpPr>
        <p:spPr/>
        <p:txBody>
          <a:bodyPr/>
          <a:lstStyle>
            <a:lvl1pPr>
              <a:defRPr/>
            </a:lvl1pPr>
          </a:lstStyle>
          <a:p>
            <a:fld id="{24F4425F-2F17-46DB-BB91-744CF6B32863}" type="datetimeFigureOut">
              <a:rPr lang="en-IE" altLang="en-US"/>
              <a:pPr/>
              <a:t>15/12/2016</a:t>
            </a:fld>
            <a:endParaRPr lang="en-IE" altLang="en-US" dirty="0"/>
          </a:p>
        </p:txBody>
      </p:sp>
      <p:sp>
        <p:nvSpPr>
          <p:cNvPr id="5" name="Footer Placeholder 4"/>
          <p:cNvSpPr>
            <a:spLocks noGrp="1"/>
          </p:cNvSpPr>
          <p:nvPr>
            <p:ph type="ftr" sz="quarter" idx="11"/>
          </p:nvPr>
        </p:nvSpPr>
        <p:spPr/>
        <p:txBody>
          <a:bodyPr/>
          <a:lstStyle>
            <a:lvl1pPr>
              <a:defRPr/>
            </a:lvl1pPr>
          </a:lstStyle>
          <a:p>
            <a:pPr>
              <a:defRPr/>
            </a:pPr>
            <a:endParaRPr lang="en-IE" dirty="0"/>
          </a:p>
        </p:txBody>
      </p:sp>
      <p:sp>
        <p:nvSpPr>
          <p:cNvPr id="6" name="Slide Number Placeholder 5"/>
          <p:cNvSpPr>
            <a:spLocks noGrp="1"/>
          </p:cNvSpPr>
          <p:nvPr>
            <p:ph type="sldNum" sz="quarter" idx="12"/>
          </p:nvPr>
        </p:nvSpPr>
        <p:spPr/>
        <p:txBody>
          <a:bodyPr/>
          <a:lstStyle>
            <a:lvl1pPr>
              <a:defRPr/>
            </a:lvl1pPr>
          </a:lstStyle>
          <a:p>
            <a:fld id="{7B2D7A52-F62E-498A-962D-383EA95D6A1D}" type="slidenum">
              <a:rPr lang="en-IE" altLang="en-US"/>
              <a:pPr/>
              <a:t>‹#›</a:t>
            </a:fld>
            <a:endParaRPr lang="en-IE" altLang="en-US" dirty="0"/>
          </a:p>
        </p:txBody>
      </p:sp>
    </p:spTree>
    <p:extLst>
      <p:ext uri="{BB962C8B-B14F-4D97-AF65-F5344CB8AC3E}">
        <p14:creationId xmlns:p14="http://schemas.microsoft.com/office/powerpoint/2010/main" val="2511388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IE"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lang="en-US" altLang="en-US" sz="2800" b="1" kern="1200" smtClean="0">
                <a:solidFill>
                  <a:srgbClr val="3A75C4"/>
                </a:solidFill>
                <a:latin typeface="Montserrat"/>
                <a:ea typeface="MS PGothic" pitchFamily="34" charset="-128"/>
                <a:cs typeface="Montserra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80FD449-774D-43EE-B2FC-C17DE331EB84}" type="datetimeFigureOut">
              <a:rPr lang="en-IE" altLang="en-US"/>
              <a:pPr/>
              <a:t>15/12/2016</a:t>
            </a:fld>
            <a:endParaRPr lang="en-IE" altLang="en-US" dirty="0"/>
          </a:p>
        </p:txBody>
      </p:sp>
      <p:sp>
        <p:nvSpPr>
          <p:cNvPr id="5" name="Footer Placeholder 4"/>
          <p:cNvSpPr>
            <a:spLocks noGrp="1"/>
          </p:cNvSpPr>
          <p:nvPr>
            <p:ph type="ftr" sz="quarter" idx="11"/>
          </p:nvPr>
        </p:nvSpPr>
        <p:spPr/>
        <p:txBody>
          <a:bodyPr/>
          <a:lstStyle>
            <a:lvl1pPr>
              <a:defRPr/>
            </a:lvl1pPr>
          </a:lstStyle>
          <a:p>
            <a:pPr>
              <a:defRPr/>
            </a:pPr>
            <a:endParaRPr lang="en-IE" dirty="0"/>
          </a:p>
        </p:txBody>
      </p:sp>
      <p:sp>
        <p:nvSpPr>
          <p:cNvPr id="6" name="Slide Number Placeholder 5"/>
          <p:cNvSpPr>
            <a:spLocks noGrp="1"/>
          </p:cNvSpPr>
          <p:nvPr>
            <p:ph type="sldNum" sz="quarter" idx="12"/>
          </p:nvPr>
        </p:nvSpPr>
        <p:spPr/>
        <p:txBody>
          <a:bodyPr/>
          <a:lstStyle>
            <a:lvl1pPr>
              <a:defRPr/>
            </a:lvl1pPr>
          </a:lstStyle>
          <a:p>
            <a:fld id="{08133EF0-9A43-422C-B2B5-6A39CEB090D7}" type="slidenum">
              <a:rPr lang="en-IE" altLang="en-US"/>
              <a:pPr/>
              <a:t>‹#›</a:t>
            </a:fld>
            <a:endParaRPr lang="en-IE" altLang="en-US" dirty="0"/>
          </a:p>
        </p:txBody>
      </p:sp>
    </p:spTree>
    <p:extLst>
      <p:ext uri="{BB962C8B-B14F-4D97-AF65-F5344CB8AC3E}">
        <p14:creationId xmlns:p14="http://schemas.microsoft.com/office/powerpoint/2010/main" val="131634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20713"/>
            <a:ext cx="8208911" cy="863600"/>
          </a:xfrm>
          <a:prstGeom prst="rect">
            <a:avLst/>
          </a:prstGeom>
        </p:spPr>
        <p:txBody>
          <a:bodyPr/>
          <a:lstStyle>
            <a:lvl1pPr>
              <a:defRPr lang="en-US" sz="2800" b="1" kern="1200" dirty="0" smtClean="0">
                <a:solidFill>
                  <a:srgbClr val="007DC3"/>
                </a:solidFill>
                <a:latin typeface="Montserrat" pitchFamily="50" charset="0"/>
                <a:ea typeface="MS PGothic" pitchFamily="34" charset="-128"/>
                <a:cs typeface="ＭＳ Ｐゴシック" charset="0"/>
              </a:defRPr>
            </a:lvl1pPr>
          </a:lstStyle>
          <a:p>
            <a:r>
              <a:rPr lang="en-US" smtClean="0"/>
              <a:t>Click to edit Master title style</a:t>
            </a:r>
            <a:endParaRPr lang="en-IE"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3"/>
          <p:cNvSpPr>
            <a:spLocks noGrp="1"/>
          </p:cNvSpPr>
          <p:nvPr>
            <p:ph type="dt" sz="half" idx="10"/>
          </p:nvPr>
        </p:nvSpPr>
        <p:spPr/>
        <p:txBody>
          <a:bodyPr/>
          <a:lstStyle>
            <a:lvl1pPr>
              <a:defRPr/>
            </a:lvl1pPr>
          </a:lstStyle>
          <a:p>
            <a:fld id="{899DE273-2FCA-4971-923F-8AD8032686FD}" type="datetimeFigureOut">
              <a:rPr lang="en-IE" altLang="en-US"/>
              <a:pPr/>
              <a:t>15/12/2016</a:t>
            </a:fld>
            <a:endParaRPr lang="en-IE" altLang="en-US" dirty="0"/>
          </a:p>
        </p:txBody>
      </p:sp>
      <p:sp>
        <p:nvSpPr>
          <p:cNvPr id="6" name="Footer Placeholder 4"/>
          <p:cNvSpPr>
            <a:spLocks noGrp="1"/>
          </p:cNvSpPr>
          <p:nvPr>
            <p:ph type="ftr" sz="quarter" idx="11"/>
          </p:nvPr>
        </p:nvSpPr>
        <p:spPr/>
        <p:txBody>
          <a:bodyPr/>
          <a:lstStyle>
            <a:lvl1pPr>
              <a:defRPr/>
            </a:lvl1pPr>
          </a:lstStyle>
          <a:p>
            <a:pPr>
              <a:defRPr/>
            </a:pPr>
            <a:endParaRPr lang="en-IE" dirty="0"/>
          </a:p>
        </p:txBody>
      </p:sp>
      <p:sp>
        <p:nvSpPr>
          <p:cNvPr id="7" name="Slide Number Placeholder 5"/>
          <p:cNvSpPr>
            <a:spLocks noGrp="1"/>
          </p:cNvSpPr>
          <p:nvPr>
            <p:ph type="sldNum" sz="quarter" idx="12"/>
          </p:nvPr>
        </p:nvSpPr>
        <p:spPr/>
        <p:txBody>
          <a:bodyPr/>
          <a:lstStyle>
            <a:lvl1pPr>
              <a:defRPr/>
            </a:lvl1pPr>
          </a:lstStyle>
          <a:p>
            <a:fld id="{7AC2960C-D9D3-4F44-9B2C-756194A423FB}" type="slidenum">
              <a:rPr lang="en-IE" altLang="en-US"/>
              <a:pPr/>
              <a:t>‹#›</a:t>
            </a:fld>
            <a:endParaRPr lang="en-IE" altLang="en-US" dirty="0"/>
          </a:p>
        </p:txBody>
      </p:sp>
    </p:spTree>
    <p:extLst>
      <p:ext uri="{BB962C8B-B14F-4D97-AF65-F5344CB8AC3E}">
        <p14:creationId xmlns:p14="http://schemas.microsoft.com/office/powerpoint/2010/main" val="1046836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620713"/>
            <a:ext cx="8208911" cy="863600"/>
          </a:xfrm>
          <a:prstGeom prst="rect">
            <a:avLst/>
          </a:prstGeom>
        </p:spPr>
        <p:txBody>
          <a:bodyPr/>
          <a:lstStyle>
            <a:lvl1pPr>
              <a:defRPr lang="en-US" sz="2800" b="1" kern="1200" smtClean="0">
                <a:solidFill>
                  <a:srgbClr val="007DC3"/>
                </a:solidFill>
                <a:latin typeface="Montserrat" pitchFamily="50" charset="0"/>
                <a:ea typeface="MS PGothic" pitchFamily="34" charset="-128"/>
                <a:cs typeface="ＭＳ Ｐゴシック" charset="0"/>
              </a:defRPr>
            </a:lvl1pPr>
          </a:lstStyle>
          <a:p>
            <a:r>
              <a:rPr lang="en-US" smtClean="0"/>
              <a:t>Click to edit Master title style</a:t>
            </a:r>
            <a:endParaRPr lang="en-IE"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3"/>
          <p:cNvSpPr>
            <a:spLocks noGrp="1"/>
          </p:cNvSpPr>
          <p:nvPr>
            <p:ph type="dt" sz="half" idx="10"/>
          </p:nvPr>
        </p:nvSpPr>
        <p:spPr/>
        <p:txBody>
          <a:bodyPr/>
          <a:lstStyle>
            <a:lvl1pPr>
              <a:defRPr/>
            </a:lvl1pPr>
          </a:lstStyle>
          <a:p>
            <a:fld id="{A40F9285-C20E-476C-9A27-B6202A67FC41}" type="datetimeFigureOut">
              <a:rPr lang="en-IE" altLang="en-US"/>
              <a:pPr/>
              <a:t>15/12/2016</a:t>
            </a:fld>
            <a:endParaRPr lang="en-IE" altLang="en-US" dirty="0"/>
          </a:p>
        </p:txBody>
      </p:sp>
      <p:sp>
        <p:nvSpPr>
          <p:cNvPr id="8" name="Footer Placeholder 4"/>
          <p:cNvSpPr>
            <a:spLocks noGrp="1"/>
          </p:cNvSpPr>
          <p:nvPr>
            <p:ph type="ftr" sz="quarter" idx="11"/>
          </p:nvPr>
        </p:nvSpPr>
        <p:spPr/>
        <p:txBody>
          <a:bodyPr/>
          <a:lstStyle>
            <a:lvl1pPr>
              <a:defRPr/>
            </a:lvl1pPr>
          </a:lstStyle>
          <a:p>
            <a:pPr>
              <a:defRPr/>
            </a:pPr>
            <a:endParaRPr lang="en-IE" dirty="0"/>
          </a:p>
        </p:txBody>
      </p:sp>
      <p:sp>
        <p:nvSpPr>
          <p:cNvPr id="9" name="Slide Number Placeholder 5"/>
          <p:cNvSpPr>
            <a:spLocks noGrp="1"/>
          </p:cNvSpPr>
          <p:nvPr>
            <p:ph type="sldNum" sz="quarter" idx="12"/>
          </p:nvPr>
        </p:nvSpPr>
        <p:spPr/>
        <p:txBody>
          <a:bodyPr/>
          <a:lstStyle>
            <a:lvl1pPr>
              <a:defRPr/>
            </a:lvl1pPr>
          </a:lstStyle>
          <a:p>
            <a:fld id="{20C5B69A-46DC-4573-B266-C74F33A6CDE1}" type="slidenum">
              <a:rPr lang="en-IE" altLang="en-US"/>
              <a:pPr/>
              <a:t>‹#›</a:t>
            </a:fld>
            <a:endParaRPr lang="en-IE" altLang="en-US" dirty="0"/>
          </a:p>
        </p:txBody>
      </p:sp>
    </p:spTree>
    <p:extLst>
      <p:ext uri="{BB962C8B-B14F-4D97-AF65-F5344CB8AC3E}">
        <p14:creationId xmlns:p14="http://schemas.microsoft.com/office/powerpoint/2010/main" val="2050363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Rectangle 10"/>
          <p:cNvSpPr>
            <a:spLocks noChangeArrowheads="1"/>
          </p:cNvSpPr>
          <p:nvPr userDrawn="1"/>
        </p:nvSpPr>
        <p:spPr bwMode="auto">
          <a:xfrm>
            <a:off x="0" y="0"/>
            <a:ext cx="9144000" cy="6858000"/>
          </a:xfrm>
          <a:prstGeom prst="rect">
            <a:avLst/>
          </a:prstGeom>
          <a:solidFill>
            <a:srgbClr val="007DC3"/>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3" name="Date Placeholder 3"/>
          <p:cNvSpPr>
            <a:spLocks noGrp="1"/>
          </p:cNvSpPr>
          <p:nvPr>
            <p:ph type="dt" sz="half" idx="10"/>
          </p:nvPr>
        </p:nvSpPr>
        <p:spPr/>
        <p:txBody>
          <a:bodyPr/>
          <a:lstStyle>
            <a:lvl1pPr>
              <a:defRPr/>
            </a:lvl1pPr>
          </a:lstStyle>
          <a:p>
            <a:fld id="{E002A883-A73C-420A-87E6-EC2F437214B7}" type="datetimeFigureOut">
              <a:rPr lang="en-IE" altLang="en-US"/>
              <a:pPr/>
              <a:t>15/12/2016</a:t>
            </a:fld>
            <a:endParaRPr lang="en-IE" altLang="en-US" dirty="0"/>
          </a:p>
        </p:txBody>
      </p:sp>
      <p:sp>
        <p:nvSpPr>
          <p:cNvPr id="4" name="Footer Placeholder 4"/>
          <p:cNvSpPr>
            <a:spLocks noGrp="1"/>
          </p:cNvSpPr>
          <p:nvPr>
            <p:ph type="ftr" sz="quarter" idx="11"/>
          </p:nvPr>
        </p:nvSpPr>
        <p:spPr/>
        <p:txBody>
          <a:bodyPr/>
          <a:lstStyle>
            <a:lvl1pPr>
              <a:defRPr/>
            </a:lvl1pPr>
          </a:lstStyle>
          <a:p>
            <a:pPr>
              <a:defRPr/>
            </a:pPr>
            <a:endParaRPr lang="en-IE" dirty="0"/>
          </a:p>
        </p:txBody>
      </p:sp>
      <p:sp>
        <p:nvSpPr>
          <p:cNvPr id="5" name="Slide Number Placeholder 5"/>
          <p:cNvSpPr>
            <a:spLocks noGrp="1"/>
          </p:cNvSpPr>
          <p:nvPr>
            <p:ph type="sldNum" sz="quarter" idx="12"/>
          </p:nvPr>
        </p:nvSpPr>
        <p:spPr/>
        <p:txBody>
          <a:bodyPr/>
          <a:lstStyle>
            <a:lvl1pPr>
              <a:defRPr/>
            </a:lvl1pPr>
          </a:lstStyle>
          <a:p>
            <a:fld id="{6F63FE2D-5864-4A6A-8C5A-7BEC0DADC58F}" type="slidenum">
              <a:rPr lang="en-IE" altLang="en-US"/>
              <a:pPr/>
              <a:t>‹#›</a:t>
            </a:fld>
            <a:endParaRPr lang="en-IE" altLang="en-US" dirty="0"/>
          </a:p>
        </p:txBody>
      </p:sp>
      <p:sp>
        <p:nvSpPr>
          <p:cNvPr id="10" name="Content Placeholder 2"/>
          <p:cNvSpPr>
            <a:spLocks noGrp="1"/>
          </p:cNvSpPr>
          <p:nvPr>
            <p:ph idx="1"/>
          </p:nvPr>
        </p:nvSpPr>
        <p:spPr>
          <a:xfrm>
            <a:off x="1763712" y="1600200"/>
            <a:ext cx="6923088" cy="4060825"/>
          </a:xfrm>
        </p:spPr>
        <p:txBody>
          <a:bodyPr/>
          <a:lstStyle>
            <a:lvl1pPr>
              <a:defRPr>
                <a:solidFill>
                  <a:schemeClr val="bg1"/>
                </a:solidFill>
              </a:defRPr>
            </a:lvl1pPr>
            <a:lvl2pPr marL="742950" marR="0" indent="-285750" algn="l" defTabSz="914400" rtl="0" eaLnBrk="0" fontAlgn="base" latinLnBrk="0" hangingPunct="0">
              <a:lnSpc>
                <a:spcPct val="100000"/>
              </a:lnSpc>
              <a:spcBef>
                <a:spcPct val="20000"/>
              </a:spcBef>
              <a:spcAft>
                <a:spcPct val="0"/>
              </a:spcAft>
              <a:buClrTx/>
              <a:buSzTx/>
              <a:buFont typeface="Arial" pitchFamily="34" charset="0"/>
              <a:buChar char="–"/>
              <a:tabLst/>
              <a:defRPr lang="en-US" sz="1800" b="1" kern="1200" dirty="0" err="1" smtClean="0">
                <a:solidFill>
                  <a:schemeClr val="tx1"/>
                </a:solidFill>
                <a:latin typeface="Montserrat"/>
                <a:ea typeface="MS PGothic" pitchFamily="34" charset="-128"/>
                <a:cs typeface="+mn-cs"/>
              </a:defRPr>
            </a:lvl2pPr>
            <a:lvl3pPr marL="1143000" marR="0" indent="-228600" algn="l" defTabSz="914400" rtl="0" eaLnBrk="0" fontAlgn="base" latinLnBrk="0" hangingPunct="0">
              <a:lnSpc>
                <a:spcPct val="100000"/>
              </a:lnSpc>
              <a:spcBef>
                <a:spcPct val="20000"/>
              </a:spcBef>
              <a:spcAft>
                <a:spcPct val="0"/>
              </a:spcAft>
              <a:buClrTx/>
              <a:buSzTx/>
              <a:buFont typeface="Arial" pitchFamily="34" charset="0"/>
              <a:buChar char="•"/>
              <a:tabLst/>
              <a:defRPr lang="en-US" sz="1600" kern="1200" dirty="0" smtClean="0">
                <a:solidFill>
                  <a:schemeClr val="bg1"/>
                </a:solidFill>
                <a:latin typeface="Montserrat"/>
                <a:ea typeface="MS PGothic" pitchFamily="34" charset="-128"/>
                <a:cs typeface="+mn-cs"/>
              </a:defRPr>
            </a:lvl3pPr>
            <a:lvl4pPr>
              <a:defRPr lang="en-US" sz="1300" b="1" kern="1200" dirty="0" smtClean="0">
                <a:solidFill>
                  <a:schemeClr val="tx1"/>
                </a:solidFill>
                <a:latin typeface="Montserrat"/>
                <a:ea typeface="MS PGothic" pitchFamily="34" charset="-128"/>
                <a:cs typeface="+mn-cs"/>
              </a:defRPr>
            </a:lvl4pPr>
            <a:lvl5pPr>
              <a:defRPr lang="en-IE" sz="1300" kern="1200" dirty="0">
                <a:solidFill>
                  <a:schemeClr val="bg1"/>
                </a:solidFill>
                <a:latin typeface="Montserrat"/>
                <a:ea typeface="MS PGothic" pitchFamily="34" charset="-128"/>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12" name="Rectangle 11"/>
          <p:cNvSpPr/>
          <p:nvPr userDrawn="1"/>
        </p:nvSpPr>
        <p:spPr>
          <a:xfrm>
            <a:off x="6350" y="0"/>
            <a:ext cx="9144000" cy="179388"/>
          </a:xfrm>
          <a:prstGeom prst="rect">
            <a:avLst/>
          </a:prstGeom>
          <a:gradFill flip="none" rotWithShape="1">
            <a:gsLst>
              <a:gs pos="40000">
                <a:srgbClr val="007DC3"/>
              </a:gs>
              <a:gs pos="80000">
                <a:srgbClr val="FFFFF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Rectangle 12"/>
          <p:cNvSpPr/>
          <p:nvPr userDrawn="1"/>
        </p:nvSpPr>
        <p:spPr>
          <a:xfrm>
            <a:off x="6350" y="6381750"/>
            <a:ext cx="9144000" cy="484188"/>
          </a:xfrm>
          <a:prstGeom prst="rect">
            <a:avLst/>
          </a:prstGeom>
          <a:gradFill flip="none" rotWithShape="1">
            <a:gsLst>
              <a:gs pos="40000">
                <a:srgbClr val="007DC3"/>
              </a:gs>
              <a:gs pos="80000">
                <a:srgbClr val="FFFFF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TextBox 8"/>
          <p:cNvSpPr txBox="1">
            <a:spLocks noChangeArrowheads="1"/>
          </p:cNvSpPr>
          <p:nvPr userDrawn="1"/>
        </p:nvSpPr>
        <p:spPr bwMode="auto">
          <a:xfrm>
            <a:off x="5561797" y="6434138"/>
            <a:ext cx="34710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Montserrat" charset="0"/>
                <a:ea typeface="MS PGothic" pitchFamily="34" charset="-128"/>
              </a:defRPr>
            </a:lvl1pPr>
            <a:lvl2pPr marL="742950" indent="-285750" eaLnBrk="0" hangingPunct="0">
              <a:defRPr sz="2400">
                <a:solidFill>
                  <a:schemeClr val="tx1"/>
                </a:solidFill>
                <a:latin typeface="Montserrat" charset="0"/>
                <a:ea typeface="MS PGothic" pitchFamily="34" charset="-128"/>
              </a:defRPr>
            </a:lvl2pPr>
            <a:lvl3pPr marL="1143000" indent="-228600" eaLnBrk="0" hangingPunct="0">
              <a:defRPr sz="2400">
                <a:solidFill>
                  <a:schemeClr val="tx1"/>
                </a:solidFill>
                <a:latin typeface="Montserrat" charset="0"/>
                <a:ea typeface="MS PGothic" pitchFamily="34" charset="-128"/>
              </a:defRPr>
            </a:lvl3pPr>
            <a:lvl4pPr marL="1600200" indent="-228600" eaLnBrk="0" hangingPunct="0">
              <a:defRPr sz="2400">
                <a:solidFill>
                  <a:schemeClr val="tx1"/>
                </a:solidFill>
                <a:latin typeface="Montserrat" charset="0"/>
                <a:ea typeface="MS PGothic" pitchFamily="34" charset="-128"/>
              </a:defRPr>
            </a:lvl4pPr>
            <a:lvl5pPr marL="2057400" indent="-228600" eaLnBrk="0" hangingPunct="0">
              <a:defRPr sz="2400">
                <a:solidFill>
                  <a:schemeClr val="tx1"/>
                </a:solidFill>
                <a:latin typeface="Montserrat" charset="0"/>
                <a:ea typeface="MS PGothic" pitchFamily="34" charset="-128"/>
              </a:defRPr>
            </a:lvl5pPr>
            <a:lvl6pPr marL="2514600" indent="-228600" eaLnBrk="0" fontAlgn="base" hangingPunct="0">
              <a:spcBef>
                <a:spcPct val="0"/>
              </a:spcBef>
              <a:spcAft>
                <a:spcPct val="0"/>
              </a:spcAft>
              <a:defRPr sz="2400">
                <a:solidFill>
                  <a:schemeClr val="tx1"/>
                </a:solidFill>
                <a:latin typeface="Montserrat" charset="0"/>
                <a:ea typeface="MS PGothic" pitchFamily="34" charset="-128"/>
              </a:defRPr>
            </a:lvl6pPr>
            <a:lvl7pPr marL="2971800" indent="-228600" eaLnBrk="0" fontAlgn="base" hangingPunct="0">
              <a:spcBef>
                <a:spcPct val="0"/>
              </a:spcBef>
              <a:spcAft>
                <a:spcPct val="0"/>
              </a:spcAft>
              <a:defRPr sz="2400">
                <a:solidFill>
                  <a:schemeClr val="tx1"/>
                </a:solidFill>
                <a:latin typeface="Montserrat" charset="0"/>
                <a:ea typeface="MS PGothic" pitchFamily="34" charset="-128"/>
              </a:defRPr>
            </a:lvl7pPr>
            <a:lvl8pPr marL="3429000" indent="-228600" eaLnBrk="0" fontAlgn="base" hangingPunct="0">
              <a:spcBef>
                <a:spcPct val="0"/>
              </a:spcBef>
              <a:spcAft>
                <a:spcPct val="0"/>
              </a:spcAft>
              <a:defRPr sz="2400">
                <a:solidFill>
                  <a:schemeClr val="tx1"/>
                </a:solidFill>
                <a:latin typeface="Montserrat" charset="0"/>
                <a:ea typeface="MS PGothic" pitchFamily="34" charset="-128"/>
              </a:defRPr>
            </a:lvl8pPr>
            <a:lvl9pPr marL="3886200" indent="-228600" eaLnBrk="0" fontAlgn="base" hangingPunct="0">
              <a:spcBef>
                <a:spcPct val="0"/>
              </a:spcBef>
              <a:spcAft>
                <a:spcPct val="0"/>
              </a:spcAft>
              <a:defRPr sz="2400">
                <a:solidFill>
                  <a:schemeClr val="tx1"/>
                </a:solidFill>
                <a:latin typeface="Montserrat" charset="0"/>
                <a:ea typeface="MS PGothic" pitchFamily="34" charset="-128"/>
              </a:defRPr>
            </a:lvl9pPr>
          </a:lstStyle>
          <a:p>
            <a:pPr algn="r" eaLnBrk="1" hangingPunct="1"/>
            <a:r>
              <a:rPr lang="en-US" altLang="en-US" sz="1600" b="1" dirty="0" smtClean="0">
                <a:solidFill>
                  <a:srgbClr val="007DC3"/>
                </a:solidFill>
              </a:rPr>
              <a:t>Making Your Business Run Better</a:t>
            </a:r>
            <a:endParaRPr lang="en-US" altLang="en-US" sz="1600" b="1" dirty="0">
              <a:solidFill>
                <a:srgbClr val="007DC3"/>
              </a:solidFill>
            </a:endParaRPr>
          </a:p>
        </p:txBody>
      </p:sp>
      <p:pic>
        <p:nvPicPr>
          <p:cNvPr id="15" name="Picture 2" descr="C:\Users\Philip Lacey\Desktop\BXP Software 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988" y="5634038"/>
            <a:ext cx="10795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a:spLocks noGrp="1"/>
          </p:cNvSpPr>
          <p:nvPr>
            <p:ph type="title"/>
          </p:nvPr>
        </p:nvSpPr>
        <p:spPr>
          <a:xfrm>
            <a:off x="1763712" y="620688"/>
            <a:ext cx="6912744" cy="864096"/>
          </a:xfrm>
          <a:prstGeom prst="rect">
            <a:avLst/>
          </a:prstGeom>
        </p:spPr>
        <p:txBody>
          <a:bodyPr/>
          <a:lstStyle/>
          <a:p>
            <a:r>
              <a:rPr lang="en-US" smtClean="0"/>
              <a:t>Click to edit Master title style</a:t>
            </a:r>
            <a:endParaRPr lang="en-IE" dirty="0"/>
          </a:p>
        </p:txBody>
      </p:sp>
    </p:spTree>
    <p:extLst>
      <p:ext uri="{BB962C8B-B14F-4D97-AF65-F5344CB8AC3E}">
        <p14:creationId xmlns:p14="http://schemas.microsoft.com/office/powerpoint/2010/main" val="418604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18588B7-CDD4-48F9-A016-7EA9D47F0260}" type="datetimeFigureOut">
              <a:rPr lang="en-IE" altLang="en-US"/>
              <a:pPr/>
              <a:t>15/12/2016</a:t>
            </a:fld>
            <a:endParaRPr lang="en-IE" altLang="en-US" dirty="0"/>
          </a:p>
        </p:txBody>
      </p:sp>
      <p:sp>
        <p:nvSpPr>
          <p:cNvPr id="3" name="Footer Placeholder 4"/>
          <p:cNvSpPr>
            <a:spLocks noGrp="1"/>
          </p:cNvSpPr>
          <p:nvPr>
            <p:ph type="ftr" sz="quarter" idx="11"/>
          </p:nvPr>
        </p:nvSpPr>
        <p:spPr/>
        <p:txBody>
          <a:bodyPr/>
          <a:lstStyle>
            <a:lvl1pPr>
              <a:defRPr/>
            </a:lvl1pPr>
          </a:lstStyle>
          <a:p>
            <a:pPr>
              <a:defRPr/>
            </a:pPr>
            <a:endParaRPr lang="en-IE" dirty="0"/>
          </a:p>
        </p:txBody>
      </p:sp>
      <p:sp>
        <p:nvSpPr>
          <p:cNvPr id="4" name="Slide Number Placeholder 5"/>
          <p:cNvSpPr>
            <a:spLocks noGrp="1"/>
          </p:cNvSpPr>
          <p:nvPr>
            <p:ph type="sldNum" sz="quarter" idx="12"/>
          </p:nvPr>
        </p:nvSpPr>
        <p:spPr/>
        <p:txBody>
          <a:bodyPr/>
          <a:lstStyle>
            <a:lvl1pPr>
              <a:defRPr/>
            </a:lvl1pPr>
          </a:lstStyle>
          <a:p>
            <a:fld id="{BEE1610D-5BC5-4A3D-A704-8A38056349A8}" type="slidenum">
              <a:rPr lang="en-IE" altLang="en-US"/>
              <a:pPr/>
              <a:t>‹#›</a:t>
            </a:fld>
            <a:endParaRPr lang="en-IE" altLang="en-US" dirty="0"/>
          </a:p>
        </p:txBody>
      </p:sp>
    </p:spTree>
    <p:extLst>
      <p:ext uri="{BB962C8B-B14F-4D97-AF65-F5344CB8AC3E}">
        <p14:creationId xmlns:p14="http://schemas.microsoft.com/office/powerpoint/2010/main" val="2419826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46870"/>
            <a:ext cx="3008313" cy="874018"/>
          </a:xfrm>
          <a:prstGeom prst="rect">
            <a:avLst/>
          </a:prstGeom>
        </p:spPr>
        <p:txBody>
          <a:bodyPr anchor="b"/>
          <a:lstStyle>
            <a:lvl1pPr algn="l">
              <a:defRPr lang="en-US" altLang="en-US" sz="2400" b="1" kern="1200" dirty="0" smtClean="0">
                <a:solidFill>
                  <a:srgbClr val="007DC3"/>
                </a:solidFill>
                <a:latin typeface="Montserrat"/>
                <a:ea typeface="MS PGothic" pitchFamily="34" charset="-128"/>
                <a:cs typeface="Montserrat"/>
              </a:defRPr>
            </a:lvl1pPr>
          </a:lstStyle>
          <a:p>
            <a:r>
              <a:rPr lang="en-US" smtClean="0"/>
              <a:t>Click to edit Master title style</a:t>
            </a:r>
            <a:endParaRPr lang="en-IE" dirty="0"/>
          </a:p>
        </p:txBody>
      </p:sp>
      <p:sp>
        <p:nvSpPr>
          <p:cNvPr id="3" name="Content Placeholder 2"/>
          <p:cNvSpPr>
            <a:spLocks noGrp="1"/>
          </p:cNvSpPr>
          <p:nvPr>
            <p:ph idx="1"/>
          </p:nvPr>
        </p:nvSpPr>
        <p:spPr>
          <a:xfrm>
            <a:off x="3575050" y="1556792"/>
            <a:ext cx="5111750" cy="4569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Text Placeholder 3"/>
          <p:cNvSpPr>
            <a:spLocks noGrp="1"/>
          </p:cNvSpPr>
          <p:nvPr>
            <p:ph type="body" sz="half" idx="2"/>
          </p:nvPr>
        </p:nvSpPr>
        <p:spPr>
          <a:xfrm>
            <a:off x="457200" y="2492896"/>
            <a:ext cx="3008313" cy="363326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E41B27F-3A83-42FD-8BC1-0EB7E6C68C48}" type="datetimeFigureOut">
              <a:rPr lang="en-IE" altLang="en-US"/>
              <a:pPr/>
              <a:t>15/12/2016</a:t>
            </a:fld>
            <a:endParaRPr lang="en-IE" altLang="en-US" dirty="0"/>
          </a:p>
        </p:txBody>
      </p:sp>
      <p:sp>
        <p:nvSpPr>
          <p:cNvPr id="6" name="Footer Placeholder 4"/>
          <p:cNvSpPr>
            <a:spLocks noGrp="1"/>
          </p:cNvSpPr>
          <p:nvPr>
            <p:ph type="ftr" sz="quarter" idx="11"/>
          </p:nvPr>
        </p:nvSpPr>
        <p:spPr/>
        <p:txBody>
          <a:bodyPr/>
          <a:lstStyle>
            <a:lvl1pPr>
              <a:defRPr/>
            </a:lvl1pPr>
          </a:lstStyle>
          <a:p>
            <a:pPr>
              <a:defRPr/>
            </a:pPr>
            <a:endParaRPr lang="en-IE" dirty="0"/>
          </a:p>
        </p:txBody>
      </p:sp>
      <p:sp>
        <p:nvSpPr>
          <p:cNvPr id="7" name="Slide Number Placeholder 5"/>
          <p:cNvSpPr>
            <a:spLocks noGrp="1"/>
          </p:cNvSpPr>
          <p:nvPr>
            <p:ph type="sldNum" sz="quarter" idx="12"/>
          </p:nvPr>
        </p:nvSpPr>
        <p:spPr/>
        <p:txBody>
          <a:bodyPr/>
          <a:lstStyle>
            <a:lvl1pPr>
              <a:defRPr/>
            </a:lvl1pPr>
          </a:lstStyle>
          <a:p>
            <a:fld id="{B1B94629-019D-4B92-A866-524609D9797D}" type="slidenum">
              <a:rPr lang="en-IE" altLang="en-US"/>
              <a:pPr/>
              <a:t>‹#›</a:t>
            </a:fld>
            <a:endParaRPr lang="en-IE" altLang="en-US" dirty="0"/>
          </a:p>
        </p:txBody>
      </p:sp>
    </p:spTree>
    <p:extLst>
      <p:ext uri="{BB962C8B-B14F-4D97-AF65-F5344CB8AC3E}">
        <p14:creationId xmlns:p14="http://schemas.microsoft.com/office/powerpoint/2010/main" val="3160485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908720"/>
            <a:ext cx="5486400" cy="566738"/>
          </a:xfrm>
          <a:prstGeom prst="rect">
            <a:avLst/>
          </a:prstGeom>
        </p:spPr>
        <p:txBody>
          <a:bodyPr anchor="b"/>
          <a:lstStyle>
            <a:lvl1pPr algn="l">
              <a:defRPr lang="en-IE" altLang="en-US" sz="2000" b="1" kern="1200" dirty="0">
                <a:solidFill>
                  <a:srgbClr val="007DC3"/>
                </a:solidFill>
                <a:latin typeface="Montserrat"/>
                <a:ea typeface="MS PGothic" pitchFamily="34" charset="-128"/>
                <a:cs typeface="Montserrat"/>
              </a:defRPr>
            </a:lvl1pPr>
          </a:lstStyle>
          <a:p>
            <a:r>
              <a:rPr lang="en-US" smtClean="0"/>
              <a:t>Click to edit Master title style</a:t>
            </a:r>
            <a:endParaRPr lang="en-IE" dirty="0"/>
          </a:p>
        </p:txBody>
      </p:sp>
      <p:sp>
        <p:nvSpPr>
          <p:cNvPr id="3" name="Picture Placeholder 2"/>
          <p:cNvSpPr>
            <a:spLocks noGrp="1"/>
          </p:cNvSpPr>
          <p:nvPr>
            <p:ph type="pic" idx="1"/>
          </p:nvPr>
        </p:nvSpPr>
        <p:spPr>
          <a:xfrm>
            <a:off x="1792288" y="1546448"/>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IE" noProof="0" dirty="0"/>
          </a:p>
        </p:txBody>
      </p:sp>
      <p:sp>
        <p:nvSpPr>
          <p:cNvPr id="4" name="Text Placeholder 3"/>
          <p:cNvSpPr>
            <a:spLocks noGrp="1"/>
          </p:cNvSpPr>
          <p:nvPr>
            <p:ph type="body" sz="half" idx="2"/>
          </p:nvPr>
        </p:nvSpPr>
        <p:spPr>
          <a:xfrm>
            <a:off x="1792288" y="5733256"/>
            <a:ext cx="5486400" cy="4389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CD4957B-E347-4F6D-B121-F77AFA9D6E9D}" type="datetimeFigureOut">
              <a:rPr lang="en-IE" altLang="en-US"/>
              <a:pPr/>
              <a:t>15/12/2016</a:t>
            </a:fld>
            <a:endParaRPr lang="en-IE" altLang="en-US" dirty="0"/>
          </a:p>
        </p:txBody>
      </p:sp>
      <p:sp>
        <p:nvSpPr>
          <p:cNvPr id="6" name="Footer Placeholder 4"/>
          <p:cNvSpPr>
            <a:spLocks noGrp="1"/>
          </p:cNvSpPr>
          <p:nvPr>
            <p:ph type="ftr" sz="quarter" idx="11"/>
          </p:nvPr>
        </p:nvSpPr>
        <p:spPr/>
        <p:txBody>
          <a:bodyPr/>
          <a:lstStyle>
            <a:lvl1pPr>
              <a:defRPr/>
            </a:lvl1pPr>
          </a:lstStyle>
          <a:p>
            <a:pPr>
              <a:defRPr/>
            </a:pPr>
            <a:endParaRPr lang="en-IE" dirty="0"/>
          </a:p>
        </p:txBody>
      </p:sp>
      <p:sp>
        <p:nvSpPr>
          <p:cNvPr id="7" name="Slide Number Placeholder 5"/>
          <p:cNvSpPr>
            <a:spLocks noGrp="1"/>
          </p:cNvSpPr>
          <p:nvPr>
            <p:ph type="sldNum" sz="quarter" idx="12"/>
          </p:nvPr>
        </p:nvSpPr>
        <p:spPr/>
        <p:txBody>
          <a:bodyPr/>
          <a:lstStyle>
            <a:lvl1pPr>
              <a:defRPr/>
            </a:lvl1pPr>
          </a:lstStyle>
          <a:p>
            <a:fld id="{CECC98DE-834C-4473-A0DC-153FC0062C40}" type="slidenum">
              <a:rPr lang="en-IE" altLang="en-US"/>
              <a:pPr/>
              <a:t>‹#›</a:t>
            </a:fld>
            <a:endParaRPr lang="en-IE" altLang="en-US" dirty="0"/>
          </a:p>
        </p:txBody>
      </p:sp>
    </p:spTree>
    <p:extLst>
      <p:ext uri="{BB962C8B-B14F-4D97-AF65-F5344CB8AC3E}">
        <p14:creationId xmlns:p14="http://schemas.microsoft.com/office/powerpoint/2010/main" val="2803065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Date Placeholder 3"/>
          <p:cNvSpPr>
            <a:spLocks noGrp="1"/>
          </p:cNvSpPr>
          <p:nvPr>
            <p:ph type="dt" sz="half" idx="2"/>
          </p:nvPr>
        </p:nvSpPr>
        <p:spPr>
          <a:xfrm>
            <a:off x="1331913" y="6021388"/>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Montserrat"/>
              </a:defRPr>
            </a:lvl1pPr>
          </a:lstStyle>
          <a:p>
            <a:fld id="{F1F6F1DF-080F-459C-85DF-2DD9A09AD088}" type="datetimeFigureOut">
              <a:rPr lang="en-IE" altLang="en-US" smtClean="0"/>
              <a:pPr/>
              <a:t>15/12/2016</a:t>
            </a:fld>
            <a:endParaRPr lang="en-IE" altLang="en-US" dirty="0"/>
          </a:p>
        </p:txBody>
      </p:sp>
      <p:sp>
        <p:nvSpPr>
          <p:cNvPr id="5" name="Footer Placeholder 4"/>
          <p:cNvSpPr>
            <a:spLocks noGrp="1"/>
          </p:cNvSpPr>
          <p:nvPr>
            <p:ph type="ftr" sz="quarter" idx="3"/>
          </p:nvPr>
        </p:nvSpPr>
        <p:spPr>
          <a:xfrm>
            <a:off x="3563938" y="602138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ontserrat"/>
                <a:ea typeface="+mn-ea"/>
                <a:cs typeface="+mn-cs"/>
              </a:defRPr>
            </a:lvl1pPr>
          </a:lstStyle>
          <a:p>
            <a:pPr>
              <a:defRPr/>
            </a:pPr>
            <a:endParaRPr lang="en-IE" dirty="0"/>
          </a:p>
        </p:txBody>
      </p:sp>
      <p:sp>
        <p:nvSpPr>
          <p:cNvPr id="6" name="Slide Number Placeholder 5"/>
          <p:cNvSpPr>
            <a:spLocks noGrp="1"/>
          </p:cNvSpPr>
          <p:nvPr>
            <p:ph type="sldNum" sz="quarter" idx="4"/>
          </p:nvPr>
        </p:nvSpPr>
        <p:spPr>
          <a:xfrm>
            <a:off x="6553200" y="60213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ontserrat"/>
              </a:defRPr>
            </a:lvl1pPr>
          </a:lstStyle>
          <a:p>
            <a:fld id="{21CE684A-E00D-4BD1-8031-62B094650DC6}" type="slidenum">
              <a:rPr lang="en-IE" altLang="en-US" smtClean="0"/>
              <a:pPr/>
              <a:t>‹#›</a:t>
            </a:fld>
            <a:endParaRPr lang="en-IE" altLang="en-US" dirty="0"/>
          </a:p>
        </p:txBody>
      </p:sp>
      <p:pic>
        <p:nvPicPr>
          <p:cNvPr id="103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88350" y="0"/>
            <a:ext cx="7620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350" y="0"/>
            <a:ext cx="9144000" cy="179388"/>
          </a:xfrm>
          <a:prstGeom prst="rect">
            <a:avLst/>
          </a:prstGeom>
          <a:gradFill flip="none" rotWithShape="1">
            <a:gsLst>
              <a:gs pos="40000">
                <a:srgbClr val="007DC3"/>
              </a:gs>
              <a:gs pos="80000">
                <a:srgbClr val="FFFFFF"/>
              </a:gs>
            </a:gsLst>
            <a:lin ang="10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Montserrat"/>
            </a:endParaRPr>
          </a:p>
        </p:txBody>
      </p:sp>
      <p:sp>
        <p:nvSpPr>
          <p:cNvPr id="14" name="Rectangle 13"/>
          <p:cNvSpPr/>
          <p:nvPr/>
        </p:nvSpPr>
        <p:spPr>
          <a:xfrm>
            <a:off x="6350" y="6381750"/>
            <a:ext cx="9144000" cy="484188"/>
          </a:xfrm>
          <a:prstGeom prst="rect">
            <a:avLst/>
          </a:prstGeom>
          <a:gradFill flip="none" rotWithShape="1">
            <a:gsLst>
              <a:gs pos="40000">
                <a:srgbClr val="007DC3"/>
              </a:gs>
              <a:gs pos="80000">
                <a:srgbClr val="FFFFFF"/>
              </a:gs>
            </a:gsLst>
            <a:lin ang="10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Montserrat"/>
            </a:endParaRPr>
          </a:p>
        </p:txBody>
      </p:sp>
      <p:pic>
        <p:nvPicPr>
          <p:cNvPr id="9" name="Picture 2" descr="C:\Users\Philip Lacey\Desktop\BXP Software 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3988" y="5634038"/>
            <a:ext cx="10795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kern="1200">
          <a:solidFill>
            <a:schemeClr val="bg1"/>
          </a:solidFill>
          <a:latin typeface="Montserrat" pitchFamily="50" charset="0"/>
          <a:ea typeface="MS PGothic" pitchFamily="34" charset="-128"/>
          <a:cs typeface="ＭＳ Ｐゴシック" charset="0"/>
        </a:defRPr>
      </a:lvl1pPr>
      <a:lvl2pPr algn="l" rtl="0" eaLnBrk="1" fontAlgn="base" hangingPunct="1">
        <a:spcBef>
          <a:spcPct val="0"/>
        </a:spcBef>
        <a:spcAft>
          <a:spcPct val="0"/>
        </a:spcAft>
        <a:defRPr sz="3200">
          <a:solidFill>
            <a:schemeClr val="bg1"/>
          </a:solidFill>
          <a:latin typeface="Montserrat" charset="0"/>
          <a:ea typeface="MS PGothic" pitchFamily="34" charset="-128"/>
          <a:cs typeface="ＭＳ Ｐゴシック" charset="0"/>
        </a:defRPr>
      </a:lvl2pPr>
      <a:lvl3pPr algn="l" rtl="0" eaLnBrk="1" fontAlgn="base" hangingPunct="1">
        <a:spcBef>
          <a:spcPct val="0"/>
        </a:spcBef>
        <a:spcAft>
          <a:spcPct val="0"/>
        </a:spcAft>
        <a:defRPr sz="3200">
          <a:solidFill>
            <a:schemeClr val="bg1"/>
          </a:solidFill>
          <a:latin typeface="Montserrat" charset="0"/>
          <a:ea typeface="MS PGothic" pitchFamily="34" charset="-128"/>
          <a:cs typeface="ＭＳ Ｐゴシック" charset="0"/>
        </a:defRPr>
      </a:lvl3pPr>
      <a:lvl4pPr algn="l" rtl="0" eaLnBrk="1" fontAlgn="base" hangingPunct="1">
        <a:spcBef>
          <a:spcPct val="0"/>
        </a:spcBef>
        <a:spcAft>
          <a:spcPct val="0"/>
        </a:spcAft>
        <a:defRPr sz="3200">
          <a:solidFill>
            <a:schemeClr val="bg1"/>
          </a:solidFill>
          <a:latin typeface="Montserrat" charset="0"/>
          <a:ea typeface="MS PGothic" pitchFamily="34" charset="-128"/>
          <a:cs typeface="ＭＳ Ｐゴシック" charset="0"/>
        </a:defRPr>
      </a:lvl4pPr>
      <a:lvl5pPr algn="l" rtl="0" eaLnBrk="1" fontAlgn="base" hangingPunct="1">
        <a:spcBef>
          <a:spcPct val="0"/>
        </a:spcBef>
        <a:spcAft>
          <a:spcPct val="0"/>
        </a:spcAft>
        <a:defRPr sz="3200">
          <a:solidFill>
            <a:schemeClr val="bg1"/>
          </a:solidFill>
          <a:latin typeface="Montserrat" charset="0"/>
          <a:ea typeface="MS PGothic" pitchFamily="34" charset="-128"/>
          <a:cs typeface="ＭＳ Ｐゴシック" charset="0"/>
        </a:defRPr>
      </a:lvl5pPr>
      <a:lvl6pPr marL="457200" algn="l" rtl="0" eaLnBrk="1" fontAlgn="base" hangingPunct="1">
        <a:spcBef>
          <a:spcPct val="0"/>
        </a:spcBef>
        <a:spcAft>
          <a:spcPct val="0"/>
        </a:spcAft>
        <a:defRPr sz="3200">
          <a:solidFill>
            <a:schemeClr val="bg1"/>
          </a:solidFill>
          <a:latin typeface="Montserrat" charset="0"/>
          <a:ea typeface="ＭＳ Ｐゴシック" charset="0"/>
          <a:cs typeface="ＭＳ Ｐゴシック" charset="0"/>
        </a:defRPr>
      </a:lvl6pPr>
      <a:lvl7pPr marL="914400" algn="l" rtl="0" eaLnBrk="1" fontAlgn="base" hangingPunct="1">
        <a:spcBef>
          <a:spcPct val="0"/>
        </a:spcBef>
        <a:spcAft>
          <a:spcPct val="0"/>
        </a:spcAft>
        <a:defRPr sz="3200">
          <a:solidFill>
            <a:schemeClr val="bg1"/>
          </a:solidFill>
          <a:latin typeface="Montserrat" charset="0"/>
          <a:ea typeface="ＭＳ Ｐゴシック" charset="0"/>
          <a:cs typeface="ＭＳ Ｐゴシック" charset="0"/>
        </a:defRPr>
      </a:lvl7pPr>
      <a:lvl8pPr marL="1371600" algn="l" rtl="0" eaLnBrk="1" fontAlgn="base" hangingPunct="1">
        <a:spcBef>
          <a:spcPct val="0"/>
        </a:spcBef>
        <a:spcAft>
          <a:spcPct val="0"/>
        </a:spcAft>
        <a:defRPr sz="3200">
          <a:solidFill>
            <a:schemeClr val="bg1"/>
          </a:solidFill>
          <a:latin typeface="Montserrat" charset="0"/>
          <a:ea typeface="ＭＳ Ｐゴシック" charset="0"/>
          <a:cs typeface="ＭＳ Ｐゴシック" charset="0"/>
        </a:defRPr>
      </a:lvl8pPr>
      <a:lvl9pPr marL="1828800" algn="l" rtl="0" eaLnBrk="1" fontAlgn="base" hangingPunct="1">
        <a:spcBef>
          <a:spcPct val="0"/>
        </a:spcBef>
        <a:spcAft>
          <a:spcPct val="0"/>
        </a:spcAft>
        <a:defRPr sz="3200">
          <a:solidFill>
            <a:schemeClr val="bg1"/>
          </a:solidFill>
          <a:latin typeface="Montserrat" charset="0"/>
          <a:ea typeface="ＭＳ Ｐゴシック" charset="0"/>
          <a:cs typeface="ＭＳ Ｐゴシック" charset="0"/>
        </a:defRPr>
      </a:lvl9pPr>
    </p:titleStyle>
    <p:bodyStyle>
      <a:lvl1pPr marL="342900" marR="0" indent="-342900" algn="l" defTabSz="914400" rtl="0" eaLnBrk="1" fontAlgn="base" latinLnBrk="0" hangingPunct="1">
        <a:lnSpc>
          <a:spcPct val="100000"/>
        </a:lnSpc>
        <a:spcBef>
          <a:spcPct val="20000"/>
        </a:spcBef>
        <a:spcAft>
          <a:spcPct val="0"/>
        </a:spcAft>
        <a:buClrTx/>
        <a:buSzTx/>
        <a:buFont typeface="Arial" pitchFamily="34" charset="0"/>
        <a:buChar char="•"/>
        <a:tabLst/>
        <a:defRPr lang="en-US" altLang="en-US" sz="2800" b="1" kern="1200" dirty="0" smtClean="0">
          <a:solidFill>
            <a:srgbClr val="007DC3"/>
          </a:solidFill>
          <a:latin typeface="Montserrat"/>
          <a:ea typeface="MS PGothic" pitchFamily="34" charset="-128"/>
          <a:cs typeface="Montserrat"/>
        </a:defRPr>
      </a:lvl1pPr>
      <a:lvl2pPr marL="742950" marR="0" indent="-285750" algn="l" defTabSz="914400" rtl="0" eaLnBrk="1" fontAlgn="base" latinLnBrk="0" hangingPunct="1">
        <a:lnSpc>
          <a:spcPct val="100000"/>
        </a:lnSpc>
        <a:spcBef>
          <a:spcPct val="20000"/>
        </a:spcBef>
        <a:spcAft>
          <a:spcPct val="0"/>
        </a:spcAft>
        <a:buClrTx/>
        <a:buSzTx/>
        <a:buFont typeface="Arial" pitchFamily="34" charset="0"/>
        <a:buChar char="–"/>
        <a:tabLst/>
        <a:defRPr lang="en-US" sz="1800" b="1" kern="1200" dirty="0" smtClean="0">
          <a:solidFill>
            <a:schemeClr val="tx1"/>
          </a:solidFill>
          <a:latin typeface="Montserrat"/>
          <a:ea typeface="MS PGothic" pitchFamily="34" charset="-128"/>
          <a:cs typeface="+mn-cs"/>
        </a:defRPr>
      </a:lvl2pPr>
      <a:lvl3pPr marL="11430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lang="en-US" sz="1600" kern="1200" dirty="0" smtClean="0">
          <a:solidFill>
            <a:srgbClr val="007DC3"/>
          </a:solidFill>
          <a:latin typeface="Montserrat"/>
          <a:ea typeface="MS PGothic" pitchFamily="34" charset="-128"/>
          <a:cs typeface="+mn-cs"/>
        </a:defRPr>
      </a:lvl3pPr>
      <a:lvl4pPr marL="1600200" indent="-228600" algn="l" rtl="0" eaLnBrk="1" fontAlgn="base" hangingPunct="1">
        <a:spcBef>
          <a:spcPct val="20000"/>
        </a:spcBef>
        <a:spcAft>
          <a:spcPct val="0"/>
        </a:spcAft>
        <a:buFont typeface="Arial" pitchFamily="34" charset="0"/>
        <a:buChar char="–"/>
        <a:defRPr lang="en-US" sz="1300" b="1" kern="1200" dirty="0" smtClean="0">
          <a:solidFill>
            <a:schemeClr val="tx1"/>
          </a:solidFill>
          <a:latin typeface="Montserrat"/>
          <a:ea typeface="MS PGothic" pitchFamily="34" charset="-128"/>
          <a:cs typeface="+mn-cs"/>
        </a:defRPr>
      </a:lvl4pPr>
      <a:lvl5pPr marL="2057400" indent="-228600" algn="l" rtl="0" eaLnBrk="1" fontAlgn="base" hangingPunct="1">
        <a:spcBef>
          <a:spcPct val="20000"/>
        </a:spcBef>
        <a:spcAft>
          <a:spcPct val="0"/>
        </a:spcAft>
        <a:buFont typeface="Arial" pitchFamily="34" charset="0"/>
        <a:buChar char="»"/>
        <a:defRPr lang="en-US" sz="1300" kern="1200" dirty="0" smtClean="0">
          <a:solidFill>
            <a:srgbClr val="3A75C4"/>
          </a:solidFill>
          <a:latin typeface="Montserrat"/>
          <a:ea typeface="MS PGothic"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hyperlink" Target="http://www.google.ie/url?sa=i&amp;source=imgres&amp;cd=&amp;cad=rja&amp;uact=8&amp;ved=0CAgQjRwwAA&amp;url=http://www.salesinstitute.ie/conference-2015-exhibitors/&amp;ei=mjOZVeW7MoKx-AHQ0YLwCg&amp;psig=AFQjCNHEot8kSvAeqc-Zk7bLsd49C1dWgg&amp;ust=1436189978947949" TargetMode="External"/><Relationship Id="rId26" Type="http://schemas.openxmlformats.org/officeDocument/2006/relationships/image" Target="../media/image24.gif"/><Relationship Id="rId3" Type="http://schemas.openxmlformats.org/officeDocument/2006/relationships/image" Target="../media/image5.png"/><Relationship Id="rId21" Type="http://schemas.openxmlformats.org/officeDocument/2006/relationships/image" Target="../media/image20.jpe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8.png"/><Relationship Id="rId25" Type="http://schemas.openxmlformats.org/officeDocument/2006/relationships/hyperlink" Target="http://www.google.ie/url?sa=i&amp;source=imgres&amp;cd=&amp;cad=rja&amp;uact=8&amp;ved=0CAgQjRwwAA&amp;url=http://www.irishjobs.ie/Recruiters/Greyhound-Recycling-Recovery-5037.aspx&amp;ei=6TKZVb7kEcj0-QH2kYhw&amp;psig=AFQjCNHfEB4pML2_NJweJQISCF5K9Xc7gA&amp;ust=1436189801395661" TargetMode="External"/><Relationship Id="rId2" Type="http://schemas.openxmlformats.org/officeDocument/2006/relationships/image" Target="../media/image4.jpeg"/><Relationship Id="rId16" Type="http://schemas.openxmlformats.org/officeDocument/2006/relationships/hyperlink" Target="http://www.google.ie/url?sa=i&amp;source=imgres&amp;cd=&amp;cad=rja&amp;uact=8&amp;ved=0CAgQjRwwAA&amp;url=http://www.greenstar.ie/&amp;ei=wTKZVZ7eEcS1-AH7obTQCA&amp;psig=AFQjCNEWbUIVCcFUGKmqqZYE4o-yqv3fJA&amp;ust=1436189761382826" TargetMode="External"/><Relationship Id="rId20" Type="http://schemas.openxmlformats.org/officeDocument/2006/relationships/hyperlink" Target="http://www.google.ie/url?sa=i&amp;source=imgres&amp;cd=&amp;cad=rja&amp;uact=8&amp;ved=0CAgQjRwwAA&amp;url=http://startupireland.ie/startupgathering/&amp;ei=hDSZVf_pOMO2-QHk3oHYAQ&amp;psig=AFQjCNFLnZoXEkRxjZlUabxasKUlZHqLvA&amp;ust=1436190213168642" TargetMode="External"/><Relationship Id="rId29" Type="http://schemas.openxmlformats.org/officeDocument/2006/relationships/image" Target="../media/image27.emf"/><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eg"/><Relationship Id="rId24" Type="http://schemas.openxmlformats.org/officeDocument/2006/relationships/image" Target="../media/image23.jpeg"/><Relationship Id="rId5" Type="http://schemas.openxmlformats.org/officeDocument/2006/relationships/image" Target="../media/image7.png"/><Relationship Id="rId15" Type="http://schemas.openxmlformats.org/officeDocument/2006/relationships/image" Target="../media/image17.jpeg"/><Relationship Id="rId23" Type="http://schemas.openxmlformats.org/officeDocument/2006/relationships/image" Target="../media/image22.gif"/><Relationship Id="rId28" Type="http://schemas.openxmlformats.org/officeDocument/2006/relationships/image" Target="../media/image26.png"/><Relationship Id="rId10" Type="http://schemas.openxmlformats.org/officeDocument/2006/relationships/image" Target="../media/image12.jpeg"/><Relationship Id="rId19" Type="http://schemas.openxmlformats.org/officeDocument/2006/relationships/image" Target="../media/image19.gif"/><Relationship Id="rId31" Type="http://schemas.openxmlformats.org/officeDocument/2006/relationships/image" Target="../media/image29.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1.png"/><Relationship Id="rId27" Type="http://schemas.openxmlformats.org/officeDocument/2006/relationships/image" Target="../media/image25.jpeg"/><Relationship Id="rId30" Type="http://schemas.openxmlformats.org/officeDocument/2006/relationships/image" Target="../media/image28.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6" descr="cov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10098088" cy="691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2741613" y="2690813"/>
            <a:ext cx="5275262" cy="1595437"/>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3600" b="1" dirty="0">
                <a:solidFill>
                  <a:schemeClr val="bg1"/>
                </a:solidFill>
                <a:latin typeface="Arial" panose="020B0604020202020204" pitchFamily="34" charset="0"/>
                <a:ea typeface="ＭＳ Ｐゴシック" charset="0"/>
                <a:cs typeface="Arial" panose="020B0604020202020204" pitchFamily="34" charset="0"/>
              </a:rPr>
              <a:t>Making Your Business</a:t>
            </a:r>
          </a:p>
          <a:p>
            <a:pPr>
              <a:lnSpc>
                <a:spcPct val="90000"/>
              </a:lnSpc>
              <a:defRPr/>
            </a:pPr>
            <a:r>
              <a:rPr lang="en-US" sz="3600" b="1" dirty="0">
                <a:solidFill>
                  <a:schemeClr val="bg1"/>
                </a:solidFill>
                <a:latin typeface="Arial" panose="020B0604020202020204" pitchFamily="34" charset="0"/>
                <a:ea typeface="ＭＳ Ｐゴシック" charset="0"/>
                <a:cs typeface="Arial" panose="020B0604020202020204" pitchFamily="34" charset="0"/>
              </a:rPr>
              <a:t>Run Better</a:t>
            </a:r>
          </a:p>
          <a:p>
            <a:pPr>
              <a:lnSpc>
                <a:spcPct val="110000"/>
              </a:lnSpc>
              <a:defRPr/>
            </a:pPr>
            <a:r>
              <a:rPr lang="en-US" sz="2700" dirty="0">
                <a:solidFill>
                  <a:schemeClr val="bg1"/>
                </a:solidFill>
                <a:latin typeface="Arial" panose="020B0604020202020204" pitchFamily="34" charset="0"/>
                <a:ea typeface="ＭＳ Ｐゴシック" charset="0"/>
                <a:cs typeface="Arial" panose="020B0604020202020204" pitchFamily="34" charset="0"/>
              </a:rPr>
              <a:t>CRM, CCM, QA, eLearning</a:t>
            </a:r>
          </a:p>
        </p:txBody>
      </p:sp>
      <p:pic>
        <p:nvPicPr>
          <p:cNvPr id="6" name="Picture 2" descr="C:\Users\Philip Lacey\Desktop\BXP Software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2276475"/>
            <a:ext cx="1508125" cy="1511300"/>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890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5266869" cy="28803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3356992"/>
            <a:ext cx="6156176" cy="33666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796136" y="836712"/>
            <a:ext cx="2723823" cy="369332"/>
          </a:xfrm>
          <a:prstGeom prst="rect">
            <a:avLst/>
          </a:prstGeom>
          <a:noFill/>
        </p:spPr>
        <p:txBody>
          <a:bodyPr wrap="none" rtlCol="0">
            <a:spAutoFit/>
          </a:bodyPr>
          <a:lstStyle/>
          <a:p>
            <a:r>
              <a:rPr lang="en-IE" dirty="0" err="1" smtClean="0">
                <a:latin typeface="Arial" panose="020B0604020202020204" pitchFamily="34" charset="0"/>
                <a:cs typeface="Arial" panose="020B0604020202020204" pitchFamily="34" charset="0"/>
              </a:rPr>
              <a:t>eir</a:t>
            </a:r>
            <a:r>
              <a:rPr lang="en-IE" dirty="0" smtClean="0">
                <a:latin typeface="Arial" panose="020B0604020202020204" pitchFamily="34" charset="0"/>
                <a:cs typeface="Arial" panose="020B0604020202020204" pitchFamily="34" charset="0"/>
              </a:rPr>
              <a:t> supplier management</a:t>
            </a:r>
            <a:endParaRPr lang="en-IE" dirty="0">
              <a:latin typeface="Arial" panose="020B0604020202020204" pitchFamily="34" charset="0"/>
              <a:cs typeface="Arial" panose="020B0604020202020204" pitchFamily="34" charset="0"/>
            </a:endParaRPr>
          </a:p>
        </p:txBody>
      </p:sp>
      <p:sp>
        <p:nvSpPr>
          <p:cNvPr id="8" name="TextBox 7"/>
          <p:cNvSpPr txBox="1"/>
          <p:nvPr/>
        </p:nvSpPr>
        <p:spPr>
          <a:xfrm>
            <a:off x="251520" y="4293096"/>
            <a:ext cx="2339102" cy="646331"/>
          </a:xfrm>
          <a:prstGeom prst="rect">
            <a:avLst/>
          </a:prstGeom>
          <a:noFill/>
        </p:spPr>
        <p:txBody>
          <a:bodyPr wrap="none" rtlCol="0">
            <a:spAutoFit/>
          </a:bodyPr>
          <a:lstStyle/>
          <a:p>
            <a:r>
              <a:rPr lang="en-IE" dirty="0" smtClean="0">
                <a:latin typeface="Arial" panose="020B0604020202020204" pitchFamily="34" charset="0"/>
                <a:cs typeface="Arial" panose="020B0604020202020204" pitchFamily="34" charset="0"/>
              </a:rPr>
              <a:t>All n One operations </a:t>
            </a:r>
          </a:p>
          <a:p>
            <a:r>
              <a:rPr lang="en-IE" dirty="0" smtClean="0">
                <a:latin typeface="Arial" panose="020B0604020202020204" pitchFamily="34" charset="0"/>
                <a:cs typeface="Arial" panose="020B0604020202020204" pitchFamily="34" charset="0"/>
              </a:rPr>
              <a:t>management</a:t>
            </a:r>
            <a:endParaRPr lang="en-IE" dirty="0">
              <a:latin typeface="Arial" panose="020B0604020202020204" pitchFamily="34" charset="0"/>
              <a:cs typeface="Arial" panose="020B0604020202020204" pitchFamily="34" charset="0"/>
            </a:endParaRPr>
          </a:p>
        </p:txBody>
      </p:sp>
      <p:cxnSp>
        <p:nvCxnSpPr>
          <p:cNvPr id="9" name="Straight Arrow Connector 8"/>
          <p:cNvCxnSpPr/>
          <p:nvPr/>
        </p:nvCxnSpPr>
        <p:spPr>
          <a:xfrm>
            <a:off x="1043608" y="5085184"/>
            <a:ext cx="108012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H="1">
            <a:off x="5508104" y="1340768"/>
            <a:ext cx="122413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60237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5" y="3429000"/>
            <a:ext cx="6012160" cy="3287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5743484" cy="31409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156176" y="836712"/>
            <a:ext cx="2300630" cy="369332"/>
          </a:xfrm>
          <a:prstGeom prst="rect">
            <a:avLst/>
          </a:prstGeom>
          <a:noFill/>
        </p:spPr>
        <p:txBody>
          <a:bodyPr wrap="none" rtlCol="0">
            <a:spAutoFit/>
          </a:bodyPr>
          <a:lstStyle/>
          <a:p>
            <a:r>
              <a:rPr lang="en-IE" dirty="0" smtClean="0">
                <a:latin typeface="Arial" panose="020B0604020202020204" pitchFamily="34" charset="0"/>
                <a:cs typeface="Arial" panose="020B0604020202020204" pitchFamily="34" charset="0"/>
              </a:rPr>
              <a:t>FMI Client Reporting</a:t>
            </a:r>
            <a:endParaRPr lang="en-IE" dirty="0">
              <a:latin typeface="Arial" panose="020B0604020202020204" pitchFamily="34" charset="0"/>
              <a:cs typeface="Arial" panose="020B0604020202020204" pitchFamily="34" charset="0"/>
            </a:endParaRPr>
          </a:p>
        </p:txBody>
      </p:sp>
      <p:cxnSp>
        <p:nvCxnSpPr>
          <p:cNvPr id="6" name="Straight Arrow Connector 5"/>
          <p:cNvCxnSpPr/>
          <p:nvPr/>
        </p:nvCxnSpPr>
        <p:spPr>
          <a:xfrm flipH="1">
            <a:off x="6732240" y="1412776"/>
            <a:ext cx="122413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251520" y="4293096"/>
            <a:ext cx="1723549" cy="646331"/>
          </a:xfrm>
          <a:prstGeom prst="rect">
            <a:avLst/>
          </a:prstGeom>
          <a:noFill/>
        </p:spPr>
        <p:txBody>
          <a:bodyPr wrap="none" rtlCol="0">
            <a:spAutoFit/>
          </a:bodyPr>
          <a:lstStyle/>
          <a:p>
            <a:r>
              <a:rPr lang="en-IE" dirty="0" smtClean="0">
                <a:latin typeface="Arial" panose="020B0604020202020204" pitchFamily="34" charset="0"/>
                <a:cs typeface="Arial" panose="020B0604020202020204" pitchFamily="34" charset="0"/>
              </a:rPr>
              <a:t>BOI operations</a:t>
            </a:r>
          </a:p>
          <a:p>
            <a:r>
              <a:rPr lang="en-IE" dirty="0" smtClean="0">
                <a:latin typeface="Arial" panose="020B0604020202020204" pitchFamily="34" charset="0"/>
                <a:cs typeface="Arial" panose="020B0604020202020204" pitchFamily="34" charset="0"/>
              </a:rPr>
              <a:t>reporting</a:t>
            </a:r>
            <a:endParaRPr lang="en-IE" dirty="0">
              <a:latin typeface="Arial" panose="020B0604020202020204" pitchFamily="34" charset="0"/>
              <a:cs typeface="Arial" panose="020B0604020202020204" pitchFamily="34" charset="0"/>
            </a:endParaRPr>
          </a:p>
        </p:txBody>
      </p:sp>
      <p:cxnSp>
        <p:nvCxnSpPr>
          <p:cNvPr id="8" name="Straight Arrow Connector 7"/>
          <p:cNvCxnSpPr/>
          <p:nvPr/>
        </p:nvCxnSpPr>
        <p:spPr>
          <a:xfrm>
            <a:off x="611560" y="5013176"/>
            <a:ext cx="108012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42461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200" dirty="0" smtClean="0">
                <a:solidFill>
                  <a:schemeClr val="bg1"/>
                </a:solidFill>
                <a:latin typeface="Arial" panose="020B0604020202020204" pitchFamily="34" charset="0"/>
                <a:cs typeface="Arial" panose="020B0604020202020204" pitchFamily="34" charset="0"/>
              </a:rPr>
              <a:t>Why Us?</a:t>
            </a:r>
            <a:endParaRPr lang="en-IE"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9802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latin typeface="Arial" panose="020B0604020202020204" pitchFamily="34" charset="0"/>
                <a:cs typeface="Arial" panose="020B0604020202020204" pitchFamily="34" charset="0"/>
              </a:rPr>
              <a:t>Why do business with All n One?</a:t>
            </a:r>
          </a:p>
        </p:txBody>
      </p:sp>
      <p:sp>
        <p:nvSpPr>
          <p:cNvPr id="3" name="Content Placeholder 2"/>
          <p:cNvSpPr>
            <a:spLocks noGrp="1"/>
          </p:cNvSpPr>
          <p:nvPr>
            <p:ph idx="1"/>
          </p:nvPr>
        </p:nvSpPr>
        <p:spPr/>
        <p:txBody>
          <a:bodyPr/>
          <a:lstStyle/>
          <a:p>
            <a:pPr>
              <a:lnSpc>
                <a:spcPct val="150000"/>
              </a:lnSpc>
            </a:pPr>
            <a:r>
              <a:rPr lang="en-IE" sz="2000" dirty="0">
                <a:solidFill>
                  <a:schemeClr val="tx1"/>
                </a:solidFill>
                <a:latin typeface="Arial" panose="020B0604020202020204" pitchFamily="34" charset="0"/>
                <a:cs typeface="Arial" panose="020B0604020202020204" pitchFamily="34" charset="0"/>
              </a:rPr>
              <a:t>25+ years Business Process Experience</a:t>
            </a:r>
          </a:p>
          <a:p>
            <a:pPr>
              <a:lnSpc>
                <a:spcPct val="150000"/>
              </a:lnSpc>
            </a:pPr>
            <a:r>
              <a:rPr lang="en-IE" sz="2000" dirty="0">
                <a:solidFill>
                  <a:schemeClr val="tx1"/>
                </a:solidFill>
                <a:latin typeface="Arial" panose="020B0604020202020204" pitchFamily="34" charset="0"/>
                <a:cs typeface="Arial" panose="020B0604020202020204" pitchFamily="34" charset="0"/>
              </a:rPr>
              <a:t>Highly trusted partners</a:t>
            </a:r>
          </a:p>
          <a:p>
            <a:pPr>
              <a:lnSpc>
                <a:spcPct val="150000"/>
              </a:lnSpc>
            </a:pPr>
            <a:r>
              <a:rPr lang="en-IE" sz="2000" dirty="0">
                <a:solidFill>
                  <a:schemeClr val="tx1"/>
                </a:solidFill>
                <a:latin typeface="Arial" panose="020B0604020202020204" pitchFamily="34" charset="0"/>
                <a:cs typeface="Arial" panose="020B0604020202020204" pitchFamily="34" charset="0"/>
              </a:rPr>
              <a:t>100% secure service provision</a:t>
            </a:r>
          </a:p>
          <a:p>
            <a:pPr>
              <a:lnSpc>
                <a:spcPct val="150000"/>
              </a:lnSpc>
            </a:pPr>
            <a:r>
              <a:rPr lang="en-IE" sz="2000" dirty="0">
                <a:solidFill>
                  <a:schemeClr val="tx1"/>
                </a:solidFill>
                <a:latin typeface="Arial" panose="020B0604020202020204" pitchFamily="34" charset="0"/>
                <a:cs typeface="Arial" panose="020B0604020202020204" pitchFamily="34" charset="0"/>
              </a:rPr>
              <a:t>Passionate about Innovation</a:t>
            </a:r>
          </a:p>
          <a:p>
            <a:pPr>
              <a:lnSpc>
                <a:spcPct val="150000"/>
              </a:lnSpc>
            </a:pPr>
            <a:r>
              <a:rPr lang="en-IE" sz="2000" dirty="0">
                <a:solidFill>
                  <a:schemeClr val="tx1"/>
                </a:solidFill>
                <a:latin typeface="Arial" panose="020B0604020202020204" pitchFamily="34" charset="0"/>
                <a:cs typeface="Arial" panose="020B0604020202020204" pitchFamily="34" charset="0"/>
              </a:rPr>
              <a:t>Proactive in thought leadership</a:t>
            </a:r>
          </a:p>
          <a:p>
            <a:pPr>
              <a:lnSpc>
                <a:spcPct val="150000"/>
              </a:lnSpc>
            </a:pPr>
            <a:r>
              <a:rPr lang="en-IE" sz="2000" dirty="0">
                <a:solidFill>
                  <a:schemeClr val="tx1"/>
                </a:solidFill>
                <a:latin typeface="Arial" panose="020B0604020202020204" pitchFamily="34" charset="0"/>
                <a:cs typeface="Arial" panose="020B0604020202020204" pitchFamily="34" charset="0"/>
              </a:rPr>
              <a:t>Low cost licence model producing high value savings</a:t>
            </a:r>
          </a:p>
          <a:p>
            <a:pPr>
              <a:lnSpc>
                <a:spcPct val="150000"/>
              </a:lnSpc>
            </a:pPr>
            <a:r>
              <a:rPr lang="en-IE" sz="2000" dirty="0">
                <a:solidFill>
                  <a:schemeClr val="tx1"/>
                </a:solidFill>
                <a:latin typeface="Arial" panose="020B0604020202020204" pitchFamily="34" charset="0"/>
                <a:cs typeface="Arial" panose="020B0604020202020204" pitchFamily="34" charset="0"/>
              </a:rPr>
              <a:t>Strong investment return ratio</a:t>
            </a:r>
          </a:p>
          <a:p>
            <a:pPr>
              <a:lnSpc>
                <a:spcPct val="150000"/>
              </a:lnSpc>
            </a:pPr>
            <a:endParaRPr lang="en-IE"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8918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latin typeface="Arial" panose="020B0604020202020204" pitchFamily="34" charset="0"/>
                <a:cs typeface="Arial" panose="020B0604020202020204" pitchFamily="34" charset="0"/>
              </a:rPr>
              <a:t>Accreditations / Awards</a:t>
            </a:r>
          </a:p>
        </p:txBody>
      </p:sp>
      <p:sp>
        <p:nvSpPr>
          <p:cNvPr id="3" name="Content Placeholder 2"/>
          <p:cNvSpPr>
            <a:spLocks noGrp="1"/>
          </p:cNvSpPr>
          <p:nvPr>
            <p:ph idx="1"/>
          </p:nvPr>
        </p:nvSpPr>
        <p:spPr>
          <a:xfrm>
            <a:off x="1753345" y="1412776"/>
            <a:ext cx="7211143" cy="4060825"/>
          </a:xfrm>
        </p:spPr>
        <p:txBody>
          <a:bodyPr/>
          <a:lstStyle/>
          <a:p>
            <a:pPr>
              <a:lnSpc>
                <a:spcPct val="150000"/>
              </a:lnSpc>
            </a:pPr>
            <a:r>
              <a:rPr lang="en-IE" sz="1600" dirty="0">
                <a:solidFill>
                  <a:schemeClr val="tx1"/>
                </a:solidFill>
                <a:latin typeface="Arial" panose="020B0604020202020204" pitchFamily="34" charset="0"/>
                <a:cs typeface="Arial" panose="020B0604020202020204" pitchFamily="34" charset="0"/>
              </a:rPr>
              <a:t>2008 - CCMA Awards - Winner </a:t>
            </a:r>
            <a:r>
              <a:rPr lang="en-IE" sz="1600" dirty="0" smtClean="0">
                <a:solidFill>
                  <a:schemeClr val="tx1"/>
                </a:solidFill>
                <a:latin typeface="Arial" panose="020B0604020202020204" pitchFamily="34" charset="0"/>
                <a:cs typeface="Arial" panose="020B0604020202020204" pitchFamily="34" charset="0"/>
              </a:rPr>
              <a:t>– </a:t>
            </a:r>
          </a:p>
          <a:p>
            <a:pPr lvl="1">
              <a:lnSpc>
                <a:spcPct val="150000"/>
              </a:lnSpc>
            </a:pPr>
            <a:r>
              <a:rPr lang="en-IE" sz="1600" dirty="0" smtClean="0">
                <a:solidFill>
                  <a:srgbClr val="007DC3"/>
                </a:solidFill>
                <a:latin typeface="Arial" panose="020B0604020202020204" pitchFamily="34" charset="0"/>
                <a:cs typeface="Arial" panose="020B0604020202020204" pitchFamily="34" charset="0"/>
              </a:rPr>
              <a:t>Best </a:t>
            </a:r>
            <a:r>
              <a:rPr lang="en-IE" sz="1600" dirty="0">
                <a:solidFill>
                  <a:srgbClr val="007DC3"/>
                </a:solidFill>
                <a:latin typeface="Arial" panose="020B0604020202020204" pitchFamily="34" charset="0"/>
                <a:cs typeface="Arial" panose="020B0604020202020204" pitchFamily="34" charset="0"/>
              </a:rPr>
              <a:t>New Product or </a:t>
            </a:r>
            <a:r>
              <a:rPr lang="en-IE" sz="1600" dirty="0" smtClean="0">
                <a:solidFill>
                  <a:srgbClr val="007DC3"/>
                </a:solidFill>
                <a:latin typeface="Arial" panose="020B0604020202020204" pitchFamily="34" charset="0"/>
                <a:cs typeface="Arial" panose="020B0604020202020204" pitchFamily="34" charset="0"/>
              </a:rPr>
              <a:t>Service</a:t>
            </a:r>
            <a:endParaRPr lang="en-IE" sz="1600" dirty="0">
              <a:solidFill>
                <a:srgbClr val="007DC3"/>
              </a:solidFill>
              <a:latin typeface="Arial" panose="020B0604020202020204" pitchFamily="34" charset="0"/>
              <a:cs typeface="Arial" panose="020B0604020202020204" pitchFamily="34" charset="0"/>
            </a:endParaRPr>
          </a:p>
          <a:p>
            <a:pPr>
              <a:lnSpc>
                <a:spcPct val="150000"/>
              </a:lnSpc>
            </a:pPr>
            <a:r>
              <a:rPr lang="en-IE" sz="1600" dirty="0">
                <a:solidFill>
                  <a:schemeClr val="tx1"/>
                </a:solidFill>
                <a:latin typeface="Arial" panose="020B0604020202020204" pitchFamily="34" charset="0"/>
                <a:cs typeface="Arial" panose="020B0604020202020204" pitchFamily="34" charset="0"/>
              </a:rPr>
              <a:t>2009 - CCMA Awards - Highly Commended </a:t>
            </a:r>
            <a:r>
              <a:rPr lang="en-IE" sz="1600" dirty="0" smtClean="0">
                <a:solidFill>
                  <a:schemeClr val="tx1"/>
                </a:solidFill>
                <a:latin typeface="Arial" panose="020B0604020202020204" pitchFamily="34" charset="0"/>
                <a:cs typeface="Arial" panose="020B0604020202020204" pitchFamily="34" charset="0"/>
              </a:rPr>
              <a:t>– </a:t>
            </a:r>
          </a:p>
          <a:p>
            <a:pPr lvl="1">
              <a:lnSpc>
                <a:spcPct val="150000"/>
              </a:lnSpc>
            </a:pPr>
            <a:r>
              <a:rPr lang="en-IE" sz="1600" dirty="0">
                <a:solidFill>
                  <a:srgbClr val="007DC3"/>
                </a:solidFill>
                <a:latin typeface="Arial" panose="020B0604020202020204" pitchFamily="34" charset="0"/>
                <a:cs typeface="Arial" panose="020B0604020202020204" pitchFamily="34" charset="0"/>
              </a:rPr>
              <a:t>Best Contact Centre Supplier</a:t>
            </a:r>
          </a:p>
          <a:p>
            <a:pPr>
              <a:lnSpc>
                <a:spcPct val="150000"/>
              </a:lnSpc>
            </a:pPr>
            <a:r>
              <a:rPr lang="en-IE" sz="1600" dirty="0">
                <a:solidFill>
                  <a:schemeClr val="tx1"/>
                </a:solidFill>
                <a:latin typeface="Arial" panose="020B0604020202020204" pitchFamily="34" charset="0"/>
                <a:cs typeface="Arial" panose="020B0604020202020204" pitchFamily="34" charset="0"/>
              </a:rPr>
              <a:t>2010 - CCMA Awards - Winner </a:t>
            </a:r>
            <a:r>
              <a:rPr lang="en-IE" sz="1600" dirty="0" smtClean="0">
                <a:solidFill>
                  <a:schemeClr val="tx1"/>
                </a:solidFill>
                <a:latin typeface="Arial" panose="020B0604020202020204" pitchFamily="34" charset="0"/>
                <a:cs typeface="Arial" panose="020B0604020202020204" pitchFamily="34" charset="0"/>
              </a:rPr>
              <a:t>– </a:t>
            </a:r>
          </a:p>
          <a:p>
            <a:pPr lvl="1">
              <a:lnSpc>
                <a:spcPct val="150000"/>
              </a:lnSpc>
            </a:pPr>
            <a:r>
              <a:rPr lang="en-IE" altLang="en-US" sz="1600" dirty="0">
                <a:solidFill>
                  <a:srgbClr val="007DC3"/>
                </a:solidFill>
                <a:latin typeface="Arial" panose="020B0604020202020204" pitchFamily="34" charset="0"/>
                <a:cs typeface="Arial" panose="020B0604020202020204" pitchFamily="34" charset="0"/>
              </a:rPr>
              <a:t>Best New Product or Service</a:t>
            </a:r>
          </a:p>
          <a:p>
            <a:pPr>
              <a:lnSpc>
                <a:spcPct val="150000"/>
              </a:lnSpc>
            </a:pPr>
            <a:r>
              <a:rPr lang="en-IE" sz="1600" dirty="0">
                <a:solidFill>
                  <a:schemeClr val="tx1"/>
                </a:solidFill>
                <a:latin typeface="Arial" panose="020B0604020202020204" pitchFamily="34" charset="0"/>
                <a:cs typeface="Arial" panose="020B0604020202020204" pitchFamily="34" charset="0"/>
              </a:rPr>
              <a:t>2010 - CCMA Awards - Winner </a:t>
            </a:r>
            <a:r>
              <a:rPr lang="en-IE" sz="1600" dirty="0" smtClean="0">
                <a:solidFill>
                  <a:schemeClr val="tx1"/>
                </a:solidFill>
                <a:latin typeface="Arial" panose="020B0604020202020204" pitchFamily="34" charset="0"/>
                <a:cs typeface="Arial" panose="020B0604020202020204" pitchFamily="34" charset="0"/>
              </a:rPr>
              <a:t>– </a:t>
            </a:r>
          </a:p>
          <a:p>
            <a:pPr lvl="1">
              <a:lnSpc>
                <a:spcPct val="150000"/>
              </a:lnSpc>
            </a:pPr>
            <a:r>
              <a:rPr lang="en-IE" altLang="en-US" sz="1600" dirty="0">
                <a:solidFill>
                  <a:srgbClr val="007DC3"/>
                </a:solidFill>
                <a:latin typeface="Arial" panose="020B0604020202020204" pitchFamily="34" charset="0"/>
                <a:cs typeface="Arial" panose="020B0604020202020204" pitchFamily="34" charset="0"/>
              </a:rPr>
              <a:t>Contact Centre Supplier of the Year</a:t>
            </a:r>
          </a:p>
          <a:p>
            <a:pPr>
              <a:lnSpc>
                <a:spcPct val="150000"/>
              </a:lnSpc>
            </a:pPr>
            <a:r>
              <a:rPr lang="en-IE" sz="1600" dirty="0">
                <a:solidFill>
                  <a:schemeClr val="tx1"/>
                </a:solidFill>
                <a:latin typeface="Arial" panose="020B0604020202020204" pitchFamily="34" charset="0"/>
                <a:cs typeface="Arial" panose="020B0604020202020204" pitchFamily="34" charset="0"/>
              </a:rPr>
              <a:t>2011 - CallCentreHelper.com </a:t>
            </a:r>
            <a:r>
              <a:rPr lang="en-IE" sz="1600" dirty="0" smtClean="0">
                <a:solidFill>
                  <a:schemeClr val="tx1"/>
                </a:solidFill>
                <a:latin typeface="Arial" panose="020B0604020202020204" pitchFamily="34" charset="0"/>
                <a:cs typeface="Arial" panose="020B0604020202020204" pitchFamily="34" charset="0"/>
              </a:rPr>
              <a:t>– </a:t>
            </a:r>
          </a:p>
          <a:p>
            <a:pPr lvl="1">
              <a:lnSpc>
                <a:spcPct val="150000"/>
              </a:lnSpc>
            </a:pPr>
            <a:r>
              <a:rPr lang="en-IE" altLang="en-US" sz="1600" dirty="0">
                <a:solidFill>
                  <a:srgbClr val="007DC3"/>
                </a:solidFill>
                <a:latin typeface="Arial" panose="020B0604020202020204" pitchFamily="34" charset="0"/>
                <a:cs typeface="Arial" panose="020B0604020202020204" pitchFamily="34" charset="0"/>
              </a:rPr>
              <a:t>The Top 25 Contact Centre Technology</a:t>
            </a:r>
          </a:p>
          <a:p>
            <a:pPr>
              <a:lnSpc>
                <a:spcPct val="150000"/>
              </a:lnSpc>
            </a:pPr>
            <a:r>
              <a:rPr lang="en-IE" sz="1600" dirty="0">
                <a:solidFill>
                  <a:schemeClr val="tx1"/>
                </a:solidFill>
                <a:latin typeface="Arial" panose="020B0604020202020204" pitchFamily="34" charset="0"/>
                <a:cs typeface="Arial" panose="020B0604020202020204" pitchFamily="34" charset="0"/>
              </a:rPr>
              <a:t>2012 - Irish Sales Champion Awards - Winner </a:t>
            </a:r>
            <a:r>
              <a:rPr lang="en-IE" sz="1600" dirty="0" smtClean="0">
                <a:solidFill>
                  <a:schemeClr val="tx1"/>
                </a:solidFill>
                <a:latin typeface="Arial" panose="020B0604020202020204" pitchFamily="34" charset="0"/>
                <a:cs typeface="Arial" panose="020B0604020202020204" pitchFamily="34" charset="0"/>
              </a:rPr>
              <a:t>– </a:t>
            </a:r>
          </a:p>
          <a:p>
            <a:pPr lvl="1">
              <a:lnSpc>
                <a:spcPct val="150000"/>
              </a:lnSpc>
            </a:pPr>
            <a:r>
              <a:rPr lang="en-IE" altLang="en-US" sz="1600" dirty="0">
                <a:solidFill>
                  <a:srgbClr val="007DC3"/>
                </a:solidFill>
                <a:latin typeface="Arial" panose="020B0604020202020204" pitchFamily="34" charset="0"/>
                <a:cs typeface="Arial" panose="020B0604020202020204" pitchFamily="34" charset="0"/>
              </a:rPr>
              <a:t>Best Use of Sales Technology 2012</a:t>
            </a:r>
          </a:p>
        </p:txBody>
      </p:sp>
    </p:spTree>
    <p:extLst>
      <p:ext uri="{BB962C8B-B14F-4D97-AF65-F5344CB8AC3E}">
        <p14:creationId xmlns:p14="http://schemas.microsoft.com/office/powerpoint/2010/main" val="2584952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200" dirty="0" smtClean="0">
                <a:solidFill>
                  <a:schemeClr val="bg1"/>
                </a:solidFill>
                <a:latin typeface="Arial" panose="020B0604020202020204" pitchFamily="34" charset="0"/>
                <a:cs typeface="Arial" panose="020B0604020202020204" pitchFamily="34" charset="0"/>
              </a:rPr>
              <a:t>Our Background</a:t>
            </a:r>
            <a:endParaRPr lang="en-IE"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3289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latin typeface="Arial" panose="020B0604020202020204" pitchFamily="34" charset="0"/>
                <a:cs typeface="Arial" panose="020B0604020202020204" pitchFamily="34" charset="0"/>
              </a:rPr>
              <a:t>History</a:t>
            </a:r>
          </a:p>
        </p:txBody>
      </p:sp>
      <p:sp>
        <p:nvSpPr>
          <p:cNvPr id="3" name="Content Placeholder 2"/>
          <p:cNvSpPr>
            <a:spLocks noGrp="1"/>
          </p:cNvSpPr>
          <p:nvPr>
            <p:ph idx="1"/>
          </p:nvPr>
        </p:nvSpPr>
        <p:spPr/>
        <p:txBody>
          <a:bodyPr/>
          <a:lstStyle/>
          <a:p>
            <a:pPr>
              <a:lnSpc>
                <a:spcPct val="150000"/>
              </a:lnSpc>
            </a:pPr>
            <a:r>
              <a:rPr lang="en-IE" sz="2400" dirty="0">
                <a:solidFill>
                  <a:schemeClr val="tx1"/>
                </a:solidFill>
                <a:latin typeface="Arial" panose="020B0604020202020204" pitchFamily="34" charset="0"/>
                <a:cs typeface="Arial" panose="020B0604020202020204" pitchFamily="34" charset="0"/>
              </a:rPr>
              <a:t>Established </a:t>
            </a:r>
            <a:r>
              <a:rPr lang="en-IE" sz="2400" dirty="0" smtClean="0">
                <a:solidFill>
                  <a:schemeClr val="tx1"/>
                </a:solidFill>
                <a:latin typeface="Arial" panose="020B0604020202020204" pitchFamily="34" charset="0"/>
                <a:cs typeface="Arial" panose="020B0604020202020204" pitchFamily="34" charset="0"/>
              </a:rPr>
              <a:t>2005</a:t>
            </a:r>
            <a:endParaRPr lang="en-IE" sz="2400" dirty="0">
              <a:solidFill>
                <a:schemeClr val="tx1"/>
              </a:solidFill>
              <a:latin typeface="Arial" panose="020B0604020202020204" pitchFamily="34" charset="0"/>
              <a:cs typeface="Arial" panose="020B0604020202020204" pitchFamily="34" charset="0"/>
            </a:endParaRPr>
          </a:p>
          <a:p>
            <a:pPr>
              <a:lnSpc>
                <a:spcPct val="150000"/>
              </a:lnSpc>
            </a:pPr>
            <a:r>
              <a:rPr lang="en-IE" sz="2400" dirty="0" smtClean="0">
                <a:solidFill>
                  <a:schemeClr val="tx1"/>
                </a:solidFill>
                <a:latin typeface="Arial" panose="020B0604020202020204" pitchFamily="34" charset="0"/>
                <a:cs typeface="Arial" panose="020B0604020202020204" pitchFamily="34" charset="0"/>
              </a:rPr>
              <a:t>10 Employees</a:t>
            </a:r>
            <a:endParaRPr lang="en-IE" sz="2400" dirty="0">
              <a:solidFill>
                <a:schemeClr val="tx1"/>
              </a:solidFill>
              <a:latin typeface="Arial" panose="020B0604020202020204" pitchFamily="34" charset="0"/>
              <a:cs typeface="Arial" panose="020B0604020202020204" pitchFamily="34" charset="0"/>
            </a:endParaRPr>
          </a:p>
          <a:p>
            <a:pPr>
              <a:lnSpc>
                <a:spcPct val="150000"/>
              </a:lnSpc>
            </a:pPr>
            <a:r>
              <a:rPr lang="en-IE" sz="2400" dirty="0">
                <a:solidFill>
                  <a:schemeClr val="tx1"/>
                </a:solidFill>
                <a:latin typeface="Arial" panose="020B0604020202020204" pitchFamily="34" charset="0"/>
                <a:cs typeface="Arial" panose="020B0604020202020204" pitchFamily="34" charset="0"/>
              </a:rPr>
              <a:t>Offices: Dublin, Belfast, </a:t>
            </a:r>
            <a:r>
              <a:rPr lang="en-IE" sz="2400" dirty="0" smtClean="0">
                <a:solidFill>
                  <a:schemeClr val="tx1"/>
                </a:solidFill>
                <a:latin typeface="Arial" panose="020B0604020202020204" pitchFamily="34" charset="0"/>
                <a:cs typeface="Arial" panose="020B0604020202020204" pitchFamily="34" charset="0"/>
              </a:rPr>
              <a:t>London</a:t>
            </a:r>
            <a:endParaRPr lang="en-IE" sz="2400" dirty="0">
              <a:solidFill>
                <a:schemeClr val="tx1"/>
              </a:solidFill>
              <a:latin typeface="Arial" panose="020B0604020202020204" pitchFamily="34" charset="0"/>
              <a:cs typeface="Arial" panose="020B0604020202020204" pitchFamily="34" charset="0"/>
            </a:endParaRPr>
          </a:p>
          <a:p>
            <a:pPr>
              <a:lnSpc>
                <a:spcPct val="150000"/>
              </a:lnSpc>
            </a:pPr>
            <a:r>
              <a:rPr lang="en-IE" sz="2400" dirty="0">
                <a:solidFill>
                  <a:schemeClr val="tx1"/>
                </a:solidFill>
                <a:latin typeface="Arial" panose="020B0604020202020204" pitchFamily="34" charset="0"/>
                <a:cs typeface="Arial" panose="020B0604020202020204" pitchFamily="34" charset="0"/>
              </a:rPr>
              <a:t>Highly Technical Team: BSc+ </a:t>
            </a:r>
            <a:r>
              <a:rPr lang="en-IE" sz="2400" dirty="0" smtClean="0">
                <a:solidFill>
                  <a:schemeClr val="tx1"/>
                </a:solidFill>
                <a:latin typeface="Arial" panose="020B0604020202020204" pitchFamily="34" charset="0"/>
                <a:cs typeface="Arial" panose="020B0604020202020204" pitchFamily="34" charset="0"/>
              </a:rPr>
              <a:t>minimum</a:t>
            </a:r>
            <a:endParaRPr lang="en-IE" sz="2400" dirty="0">
              <a:solidFill>
                <a:schemeClr val="tx1"/>
              </a:solidFill>
              <a:latin typeface="Arial" panose="020B0604020202020204" pitchFamily="34" charset="0"/>
              <a:cs typeface="Arial" panose="020B0604020202020204" pitchFamily="34" charset="0"/>
            </a:endParaRPr>
          </a:p>
          <a:p>
            <a:pPr>
              <a:lnSpc>
                <a:spcPct val="150000"/>
              </a:lnSpc>
            </a:pPr>
            <a:r>
              <a:rPr lang="en-IE" sz="2400" dirty="0">
                <a:solidFill>
                  <a:schemeClr val="tx1"/>
                </a:solidFill>
                <a:latin typeface="Arial" panose="020B0604020202020204" pitchFamily="34" charset="0"/>
                <a:cs typeface="Arial" panose="020B0604020202020204" pitchFamily="34" charset="0"/>
              </a:rPr>
              <a:t>Multi-Award Winning</a:t>
            </a:r>
          </a:p>
          <a:p>
            <a:endParaRPr lang="en-IE"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3448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latin typeface="Arial" panose="020B0604020202020204" pitchFamily="34" charset="0"/>
                <a:cs typeface="Arial" panose="020B0604020202020204" pitchFamily="34" charset="0"/>
              </a:rPr>
              <a:t>Our Offering</a:t>
            </a:r>
            <a:br>
              <a:rPr lang="en-IE" dirty="0">
                <a:latin typeface="Arial" panose="020B0604020202020204" pitchFamily="34" charset="0"/>
                <a:cs typeface="Arial" panose="020B0604020202020204" pitchFamily="34" charset="0"/>
              </a:rPr>
            </a:br>
            <a:endParaRPr lang="en-I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nSpc>
                <a:spcPct val="150000"/>
              </a:lnSpc>
            </a:pPr>
            <a:r>
              <a:rPr lang="en-IE" sz="2000" dirty="0">
                <a:solidFill>
                  <a:schemeClr val="tx1"/>
                </a:solidFill>
                <a:latin typeface="Arial" panose="020B0604020202020204" pitchFamily="34" charset="0"/>
                <a:cs typeface="Arial" panose="020B0604020202020204" pitchFamily="34" charset="0"/>
              </a:rPr>
              <a:t>Business Process Modelling and Management Toolkit</a:t>
            </a:r>
          </a:p>
          <a:p>
            <a:pPr>
              <a:lnSpc>
                <a:spcPct val="150000"/>
              </a:lnSpc>
            </a:pPr>
            <a:r>
              <a:rPr lang="en-IE" sz="2000" dirty="0">
                <a:solidFill>
                  <a:schemeClr val="tx1"/>
                </a:solidFill>
                <a:latin typeface="Arial" panose="020B0604020202020204" pitchFamily="34" charset="0"/>
                <a:cs typeface="Arial" panose="020B0604020202020204" pitchFamily="34" charset="0"/>
              </a:rPr>
              <a:t>SaaS Based Service</a:t>
            </a:r>
          </a:p>
          <a:p>
            <a:pPr>
              <a:lnSpc>
                <a:spcPct val="150000"/>
              </a:lnSpc>
            </a:pPr>
            <a:r>
              <a:rPr lang="en-IE" sz="2000" dirty="0">
                <a:solidFill>
                  <a:schemeClr val="tx1"/>
                </a:solidFill>
                <a:latin typeface="Arial" panose="020B0604020202020204" pitchFamily="34" charset="0"/>
                <a:cs typeface="Arial" panose="020B0604020202020204" pitchFamily="34" charset="0"/>
              </a:rPr>
              <a:t>Self Service Format - No IT Support Needed</a:t>
            </a:r>
          </a:p>
          <a:p>
            <a:pPr>
              <a:lnSpc>
                <a:spcPct val="150000"/>
              </a:lnSpc>
            </a:pPr>
            <a:r>
              <a:rPr lang="en-IE" sz="2000" dirty="0">
                <a:solidFill>
                  <a:schemeClr val="tx1"/>
                </a:solidFill>
                <a:latin typeface="Arial" panose="020B0604020202020204" pitchFamily="34" charset="0"/>
                <a:cs typeface="Arial" panose="020B0604020202020204" pitchFamily="34" charset="0"/>
              </a:rPr>
              <a:t>Access on Any Device From Anywhere</a:t>
            </a:r>
          </a:p>
          <a:p>
            <a:pPr>
              <a:lnSpc>
                <a:spcPct val="150000"/>
              </a:lnSpc>
            </a:pPr>
            <a:r>
              <a:rPr lang="en-IE" sz="2000" dirty="0">
                <a:solidFill>
                  <a:schemeClr val="tx1"/>
                </a:solidFill>
                <a:latin typeface="Arial" panose="020B0604020202020204" pitchFamily="34" charset="0"/>
                <a:cs typeface="Arial" panose="020B0604020202020204" pitchFamily="34" charset="0"/>
              </a:rPr>
              <a:t>Highly </a:t>
            </a:r>
            <a:r>
              <a:rPr lang="en-IE" sz="2000" dirty="0" smtClean="0">
                <a:solidFill>
                  <a:schemeClr val="tx1"/>
                </a:solidFill>
                <a:latin typeface="Arial" panose="020B0604020202020204" pitchFamily="34" charset="0"/>
                <a:cs typeface="Arial" panose="020B0604020202020204" pitchFamily="34" charset="0"/>
              </a:rPr>
              <a:t>Secure</a:t>
            </a:r>
            <a:endParaRPr lang="en-IE" sz="2000" dirty="0">
              <a:solidFill>
                <a:schemeClr val="tx1"/>
              </a:solidFill>
              <a:latin typeface="Arial" panose="020B0604020202020204" pitchFamily="34" charset="0"/>
              <a:cs typeface="Arial" panose="020B0604020202020204" pitchFamily="34" charset="0"/>
            </a:endParaRPr>
          </a:p>
          <a:p>
            <a:pPr>
              <a:lnSpc>
                <a:spcPct val="150000"/>
              </a:lnSpc>
            </a:pPr>
            <a:r>
              <a:rPr lang="en-IE" sz="2000" dirty="0">
                <a:solidFill>
                  <a:schemeClr val="tx1"/>
                </a:solidFill>
                <a:latin typeface="Arial" panose="020B0604020202020204" pitchFamily="34" charset="0"/>
                <a:cs typeface="Arial" panose="020B0604020202020204" pitchFamily="34" charset="0"/>
              </a:rPr>
              <a:t>ISO27001 &amp; ENISA Compliant</a:t>
            </a:r>
          </a:p>
          <a:p>
            <a:pPr marL="0" indent="0">
              <a:lnSpc>
                <a:spcPct val="150000"/>
              </a:lnSpc>
              <a:buNone/>
            </a:pPr>
            <a:endParaRPr lang="en-IE"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99485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200" dirty="0" smtClean="0">
                <a:solidFill>
                  <a:schemeClr val="bg1"/>
                </a:solidFill>
                <a:latin typeface="Arial" panose="020B0604020202020204" pitchFamily="34" charset="0"/>
                <a:cs typeface="Arial" panose="020B0604020202020204" pitchFamily="34" charset="0"/>
              </a:rPr>
              <a:t>Our Product</a:t>
            </a:r>
            <a:endParaRPr lang="en-IE"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57026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7544" y="836712"/>
            <a:ext cx="8280920" cy="4304297"/>
            <a:chOff x="467544" y="836712"/>
            <a:chExt cx="8280920" cy="4304297"/>
          </a:xfrm>
        </p:grpSpPr>
        <p:sp>
          <p:nvSpPr>
            <p:cNvPr id="23" name="Cube 22"/>
            <p:cNvSpPr/>
            <p:nvPr/>
          </p:nvSpPr>
          <p:spPr>
            <a:xfrm>
              <a:off x="467544" y="3603865"/>
              <a:ext cx="8280920" cy="1537144"/>
            </a:xfrm>
            <a:prstGeom prst="cube">
              <a:avLst>
                <a:gd name="adj" fmla="val 46495"/>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2700000" scaled="1"/>
              <a:tileRec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IE" dirty="0" smtClean="0">
                  <a:solidFill>
                    <a:schemeClr val="tx1"/>
                  </a:solidFill>
                  <a:latin typeface="Arial" panose="020B0604020202020204" pitchFamily="34" charset="0"/>
                  <a:cs typeface="Arial" panose="020B0604020202020204" pitchFamily="34" charset="0"/>
                </a:rPr>
                <a:t>Systems Integration</a:t>
              </a:r>
              <a:endParaRPr lang="en-IE" dirty="0">
                <a:solidFill>
                  <a:schemeClr val="tx1"/>
                </a:solidFill>
                <a:latin typeface="Arial" panose="020B0604020202020204" pitchFamily="34" charset="0"/>
                <a:cs typeface="Arial" panose="020B0604020202020204" pitchFamily="34" charset="0"/>
              </a:endParaRPr>
            </a:p>
          </p:txBody>
        </p:sp>
        <p:sp>
          <p:nvSpPr>
            <p:cNvPr id="6" name="Cube 5"/>
            <p:cNvSpPr/>
            <p:nvPr/>
          </p:nvSpPr>
          <p:spPr>
            <a:xfrm>
              <a:off x="899592" y="3676130"/>
              <a:ext cx="2031139" cy="469558"/>
            </a:xfrm>
            <a:prstGeom prst="cube">
              <a:avLst>
                <a:gd name="adj" fmla="val 7061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7" name="Can 6"/>
            <p:cNvSpPr/>
            <p:nvPr/>
          </p:nvSpPr>
          <p:spPr>
            <a:xfrm>
              <a:off x="1229106" y="1548016"/>
              <a:ext cx="1474573" cy="2380735"/>
            </a:xfrm>
            <a:prstGeom prst="can">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8" name="Cube 7"/>
            <p:cNvSpPr/>
            <p:nvPr/>
          </p:nvSpPr>
          <p:spPr>
            <a:xfrm>
              <a:off x="960863" y="1457396"/>
              <a:ext cx="2031139" cy="469558"/>
            </a:xfrm>
            <a:prstGeom prst="cube">
              <a:avLst>
                <a:gd name="adj" fmla="val 7061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9" name="Cube 8"/>
            <p:cNvSpPr/>
            <p:nvPr/>
          </p:nvSpPr>
          <p:spPr>
            <a:xfrm>
              <a:off x="2678453" y="3676130"/>
              <a:ext cx="2031139" cy="469558"/>
            </a:xfrm>
            <a:prstGeom prst="cube">
              <a:avLst>
                <a:gd name="adj" fmla="val 70614"/>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0" name="Cube 9"/>
            <p:cNvSpPr/>
            <p:nvPr/>
          </p:nvSpPr>
          <p:spPr>
            <a:xfrm>
              <a:off x="4490778" y="3676130"/>
              <a:ext cx="2031139" cy="469558"/>
            </a:xfrm>
            <a:prstGeom prst="cube">
              <a:avLst>
                <a:gd name="adj" fmla="val 70614"/>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1" name="Cube 10"/>
            <p:cNvSpPr/>
            <p:nvPr/>
          </p:nvSpPr>
          <p:spPr>
            <a:xfrm>
              <a:off x="6344293" y="3653265"/>
              <a:ext cx="2031139" cy="469558"/>
            </a:xfrm>
            <a:prstGeom prst="cube">
              <a:avLst>
                <a:gd name="adj" fmla="val 7061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2" name="Can 11"/>
            <p:cNvSpPr/>
            <p:nvPr/>
          </p:nvSpPr>
          <p:spPr>
            <a:xfrm>
              <a:off x="3008480" y="1548015"/>
              <a:ext cx="1474573" cy="2380735"/>
            </a:xfrm>
            <a:prstGeom prst="can">
              <a:avLst/>
            </a:prstGeom>
            <a:gradFill flip="none"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2700000" scaled="1"/>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3" name="Can 12"/>
            <p:cNvSpPr/>
            <p:nvPr/>
          </p:nvSpPr>
          <p:spPr>
            <a:xfrm>
              <a:off x="4820803" y="1548014"/>
              <a:ext cx="1474573" cy="2380735"/>
            </a:xfrm>
            <a:prstGeom prst="can">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2700000" scaled="1"/>
              <a:tileRec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4" name="Can 13"/>
            <p:cNvSpPr/>
            <p:nvPr/>
          </p:nvSpPr>
          <p:spPr>
            <a:xfrm>
              <a:off x="6674316" y="1548013"/>
              <a:ext cx="1474573" cy="2380735"/>
            </a:xfrm>
            <a:prstGeom prst="can">
              <a:avLst/>
            </a:prstGeom>
            <a:gradFill flip="none"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2700000" scaled="1"/>
              <a:tileRect/>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5" name="Cube 14"/>
            <p:cNvSpPr/>
            <p:nvPr/>
          </p:nvSpPr>
          <p:spPr>
            <a:xfrm>
              <a:off x="2798411" y="1473157"/>
              <a:ext cx="2031139" cy="469558"/>
            </a:xfrm>
            <a:prstGeom prst="cube">
              <a:avLst>
                <a:gd name="adj" fmla="val 70614"/>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6" name="Cube 15"/>
            <p:cNvSpPr/>
            <p:nvPr/>
          </p:nvSpPr>
          <p:spPr>
            <a:xfrm>
              <a:off x="4610736" y="1473157"/>
              <a:ext cx="2031139" cy="469558"/>
            </a:xfrm>
            <a:prstGeom prst="cube">
              <a:avLst>
                <a:gd name="adj" fmla="val 70614"/>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7" name="Cube 16"/>
            <p:cNvSpPr/>
            <p:nvPr/>
          </p:nvSpPr>
          <p:spPr>
            <a:xfrm>
              <a:off x="6464251" y="1450292"/>
              <a:ext cx="2031139" cy="469558"/>
            </a:xfrm>
            <a:prstGeom prst="cube">
              <a:avLst>
                <a:gd name="adj" fmla="val 7061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8" name="TextBox 17"/>
            <p:cNvSpPr txBox="1"/>
            <p:nvPr/>
          </p:nvSpPr>
          <p:spPr>
            <a:xfrm>
              <a:off x="1280949" y="2348880"/>
              <a:ext cx="1228221" cy="523220"/>
            </a:xfrm>
            <a:prstGeom prst="rect">
              <a:avLst/>
            </a:prstGeom>
            <a:noFill/>
          </p:spPr>
          <p:txBody>
            <a:bodyPr wrap="none" rtlCol="0">
              <a:spAutoFit/>
            </a:bodyPr>
            <a:lstStyle/>
            <a:p>
              <a:pPr algn="ctr"/>
              <a:r>
                <a:rPr lang="en-IE" sz="1400" dirty="0" smtClean="0">
                  <a:latin typeface="Arial" panose="020B0604020202020204" pitchFamily="34" charset="0"/>
                  <a:cs typeface="Arial" panose="020B0604020202020204" pitchFamily="34" charset="0"/>
                </a:rPr>
                <a:t>Contact </a:t>
              </a:r>
            </a:p>
            <a:p>
              <a:pPr algn="ctr"/>
              <a:r>
                <a:rPr lang="en-IE" sz="1400" dirty="0" smtClean="0">
                  <a:latin typeface="Arial" panose="020B0604020202020204" pitchFamily="34" charset="0"/>
                  <a:cs typeface="Arial" panose="020B0604020202020204" pitchFamily="34" charset="0"/>
                </a:rPr>
                <a:t>Management</a:t>
              </a:r>
              <a:endParaRPr lang="en-IE" sz="1400" dirty="0">
                <a:latin typeface="Arial" panose="020B0604020202020204" pitchFamily="34" charset="0"/>
                <a:cs typeface="Arial" panose="020B0604020202020204" pitchFamily="34" charset="0"/>
              </a:endParaRPr>
            </a:p>
          </p:txBody>
        </p:sp>
        <p:sp>
          <p:nvSpPr>
            <p:cNvPr id="19" name="TextBox 18"/>
            <p:cNvSpPr txBox="1"/>
            <p:nvPr/>
          </p:nvSpPr>
          <p:spPr>
            <a:xfrm>
              <a:off x="3072362" y="2348880"/>
              <a:ext cx="1228221" cy="738664"/>
            </a:xfrm>
            <a:prstGeom prst="rect">
              <a:avLst/>
            </a:prstGeom>
            <a:noFill/>
          </p:spPr>
          <p:txBody>
            <a:bodyPr wrap="none" rtlCol="0">
              <a:spAutoFit/>
            </a:bodyPr>
            <a:lstStyle/>
            <a:p>
              <a:pPr algn="ctr"/>
              <a:r>
                <a:rPr lang="en-IE" sz="1400" dirty="0" smtClean="0">
                  <a:latin typeface="Arial" panose="020B0604020202020204" pitchFamily="34" charset="0"/>
                  <a:cs typeface="Arial" panose="020B0604020202020204" pitchFamily="34" charset="0"/>
                </a:rPr>
                <a:t>Customer </a:t>
              </a:r>
            </a:p>
            <a:p>
              <a:pPr algn="ctr"/>
              <a:r>
                <a:rPr lang="en-IE" sz="1400" dirty="0" smtClean="0">
                  <a:latin typeface="Arial" panose="020B0604020202020204" pitchFamily="34" charset="0"/>
                  <a:cs typeface="Arial" panose="020B0604020202020204" pitchFamily="34" charset="0"/>
                </a:rPr>
                <a:t>Relationship </a:t>
              </a:r>
            </a:p>
            <a:p>
              <a:pPr algn="ctr"/>
              <a:r>
                <a:rPr lang="en-IE" sz="1400" dirty="0" smtClean="0">
                  <a:latin typeface="Arial" panose="020B0604020202020204" pitchFamily="34" charset="0"/>
                  <a:cs typeface="Arial" panose="020B0604020202020204" pitchFamily="34" charset="0"/>
                </a:rPr>
                <a:t>Management</a:t>
              </a:r>
              <a:endParaRPr lang="en-IE" sz="1400" dirty="0">
                <a:latin typeface="Arial" panose="020B0604020202020204" pitchFamily="34" charset="0"/>
                <a:cs typeface="Arial" panose="020B0604020202020204" pitchFamily="34" charset="0"/>
              </a:endParaRPr>
            </a:p>
          </p:txBody>
        </p:sp>
        <p:sp>
          <p:nvSpPr>
            <p:cNvPr id="20" name="TextBox 19"/>
            <p:cNvSpPr txBox="1"/>
            <p:nvPr/>
          </p:nvSpPr>
          <p:spPr>
            <a:xfrm>
              <a:off x="4796228" y="2348880"/>
              <a:ext cx="1523719" cy="307777"/>
            </a:xfrm>
            <a:prstGeom prst="rect">
              <a:avLst/>
            </a:prstGeom>
            <a:noFill/>
          </p:spPr>
          <p:txBody>
            <a:bodyPr wrap="square" rtlCol="0">
              <a:spAutoFit/>
            </a:bodyPr>
            <a:lstStyle/>
            <a:p>
              <a:pPr algn="ctr"/>
              <a:r>
                <a:rPr lang="en-IE" sz="1400" dirty="0" smtClean="0">
                  <a:latin typeface="Arial" panose="020B0604020202020204" pitchFamily="34" charset="0"/>
                  <a:cs typeface="Arial" panose="020B0604020202020204" pitchFamily="34" charset="0"/>
                </a:rPr>
                <a:t>eLearning</a:t>
              </a:r>
              <a:endParaRPr lang="en-IE" sz="1400" dirty="0">
                <a:latin typeface="Arial" panose="020B0604020202020204" pitchFamily="34" charset="0"/>
                <a:cs typeface="Arial" panose="020B0604020202020204" pitchFamily="34" charset="0"/>
              </a:endParaRPr>
            </a:p>
          </p:txBody>
        </p:sp>
        <p:sp>
          <p:nvSpPr>
            <p:cNvPr id="21" name="TextBox 20"/>
            <p:cNvSpPr txBox="1"/>
            <p:nvPr/>
          </p:nvSpPr>
          <p:spPr>
            <a:xfrm>
              <a:off x="6627959" y="2352467"/>
              <a:ext cx="1644173" cy="307777"/>
            </a:xfrm>
            <a:prstGeom prst="rect">
              <a:avLst/>
            </a:prstGeom>
            <a:noFill/>
          </p:spPr>
          <p:txBody>
            <a:bodyPr wrap="square" rtlCol="0">
              <a:spAutoFit/>
            </a:bodyPr>
            <a:lstStyle/>
            <a:p>
              <a:pPr algn="ctr"/>
              <a:r>
                <a:rPr lang="en-IE" sz="1400" dirty="0" smtClean="0">
                  <a:latin typeface="Arial" panose="020B0604020202020204" pitchFamily="34" charset="0"/>
                  <a:cs typeface="Arial" panose="020B0604020202020204" pitchFamily="34" charset="0"/>
                </a:rPr>
                <a:t>Quality Assurance</a:t>
              </a:r>
              <a:endParaRPr lang="en-IE" sz="1400" dirty="0">
                <a:latin typeface="Arial" panose="020B0604020202020204" pitchFamily="34" charset="0"/>
                <a:cs typeface="Arial" panose="020B0604020202020204" pitchFamily="34" charset="0"/>
              </a:endParaRPr>
            </a:p>
          </p:txBody>
        </p:sp>
        <p:sp>
          <p:nvSpPr>
            <p:cNvPr id="4" name="Rounded Rectangle 3"/>
            <p:cNvSpPr/>
            <p:nvPr/>
          </p:nvSpPr>
          <p:spPr>
            <a:xfrm>
              <a:off x="1534344" y="3188754"/>
              <a:ext cx="864096" cy="49954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28" name="Rounded Rectangle 27"/>
            <p:cNvSpPr/>
            <p:nvPr/>
          </p:nvSpPr>
          <p:spPr>
            <a:xfrm>
              <a:off x="3313718" y="3176588"/>
              <a:ext cx="864096" cy="49954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pic>
          <p:nvPicPr>
            <p:cNvPr id="1026" name="Picture 2" descr="C:\Users\Philip Lacey\Desktop\homeBoxImg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828" y="3253215"/>
              <a:ext cx="523875" cy="3524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hilip Lacey\Desktop\homeBoxImg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092" y="3251440"/>
              <a:ext cx="228600" cy="352425"/>
            </a:xfrm>
            <a:prstGeom prst="rect">
              <a:avLst/>
            </a:prstGeom>
            <a:noFill/>
            <a:extLst>
              <a:ext uri="{909E8E84-426E-40DD-AFC4-6F175D3DCCD1}">
                <a14:hiddenFill xmlns:a14="http://schemas.microsoft.com/office/drawing/2010/main">
                  <a:solidFill>
                    <a:srgbClr val="FFFFFF"/>
                  </a:solidFill>
                </a14:hiddenFill>
              </a:ext>
            </a:extLst>
          </p:spPr>
        </p:pic>
        <p:sp>
          <p:nvSpPr>
            <p:cNvPr id="29" name="Rounded Rectangle 28"/>
            <p:cNvSpPr/>
            <p:nvPr/>
          </p:nvSpPr>
          <p:spPr>
            <a:xfrm>
              <a:off x="5153794" y="3188754"/>
              <a:ext cx="864096" cy="49954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pic>
          <p:nvPicPr>
            <p:cNvPr id="1029" name="Picture 5" descr="C:\Users\Philip Lacey\Desktop\homeBoxImg0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055" y="3250146"/>
              <a:ext cx="409575" cy="352425"/>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a:xfrm>
              <a:off x="7017997" y="3183468"/>
              <a:ext cx="864096" cy="49954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pic>
          <p:nvPicPr>
            <p:cNvPr id="1028" name="Picture 4" descr="C:\Users\Philip Lacey\Desktop\homeBoxImg0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2407" y="3250145"/>
              <a:ext cx="295275" cy="352425"/>
            </a:xfrm>
            <a:prstGeom prst="rect">
              <a:avLst/>
            </a:prstGeom>
            <a:noFill/>
            <a:extLst>
              <a:ext uri="{909E8E84-426E-40DD-AFC4-6F175D3DCCD1}">
                <a14:hiddenFill xmlns:a14="http://schemas.microsoft.com/office/drawing/2010/main">
                  <a:solidFill>
                    <a:srgbClr val="FFFFFF"/>
                  </a:solidFill>
                </a14:hiddenFill>
              </a:ext>
            </a:extLst>
          </p:spPr>
        </p:pic>
        <p:sp>
          <p:nvSpPr>
            <p:cNvPr id="22" name="Cube 21"/>
            <p:cNvSpPr/>
            <p:nvPr/>
          </p:nvSpPr>
          <p:spPr>
            <a:xfrm>
              <a:off x="467544" y="836712"/>
              <a:ext cx="8280920" cy="972065"/>
            </a:xfrm>
            <a:prstGeom prst="cube">
              <a:avLst/>
            </a:prstGeom>
            <a:gradFill>
              <a:gsLst>
                <a:gs pos="0">
                  <a:schemeClr val="bg1">
                    <a:lumMod val="85000"/>
                  </a:schemeClr>
                </a:gs>
                <a:gs pos="30000">
                  <a:schemeClr val="bg1"/>
                </a:gs>
              </a:gsLst>
              <a:lin ang="3600000" scaled="0"/>
            </a:gradFill>
            <a:ln>
              <a:noFill/>
            </a:ln>
          </p:spPr>
          <p:style>
            <a:lnRef idx="1">
              <a:schemeClr val="accent3"/>
            </a:lnRef>
            <a:fillRef idx="1001">
              <a:schemeClr val="lt1"/>
            </a:fillRef>
            <a:effectRef idx="1">
              <a:schemeClr val="accent3"/>
            </a:effectRef>
            <a:fontRef idx="minor">
              <a:schemeClr val="dk1"/>
            </a:fontRef>
          </p:style>
          <p:txBody>
            <a:bodyPr rtlCol="0" anchor="ctr"/>
            <a:lstStyle/>
            <a:p>
              <a:pPr algn="ctr"/>
              <a:r>
                <a:rPr lang="en-IE" dirty="0" smtClean="0">
                  <a:solidFill>
                    <a:srgbClr val="007DC3"/>
                  </a:solidFill>
                  <a:latin typeface="Arial" panose="020B0604020202020204" pitchFamily="34" charset="0"/>
                  <a:cs typeface="Arial" panose="020B0604020202020204" pitchFamily="34" charset="0"/>
                </a:rPr>
                <a:t>Making Your Business Run Better</a:t>
              </a:r>
              <a:endParaRPr lang="en-IE" dirty="0">
                <a:solidFill>
                  <a:srgbClr val="007DC3"/>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30658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47"/>
          <p:cNvSpPr/>
          <p:nvPr/>
        </p:nvSpPr>
        <p:spPr>
          <a:xfrm>
            <a:off x="7668344" y="1380965"/>
            <a:ext cx="1296144" cy="21516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41" name="Rounded Rectangle 40"/>
          <p:cNvSpPr/>
          <p:nvPr/>
        </p:nvSpPr>
        <p:spPr>
          <a:xfrm>
            <a:off x="7668344" y="3849535"/>
            <a:ext cx="1296144" cy="16676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37" name="Rounded Rectangle 36"/>
          <p:cNvSpPr/>
          <p:nvPr/>
        </p:nvSpPr>
        <p:spPr>
          <a:xfrm>
            <a:off x="6143714" y="1332656"/>
            <a:ext cx="1308606" cy="41845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24" name="Rounded Rectangle 23"/>
          <p:cNvSpPr/>
          <p:nvPr/>
        </p:nvSpPr>
        <p:spPr>
          <a:xfrm>
            <a:off x="108540" y="1305620"/>
            <a:ext cx="1295108" cy="421161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26" name="Rounded Rectangle 25"/>
          <p:cNvSpPr/>
          <p:nvPr/>
        </p:nvSpPr>
        <p:spPr>
          <a:xfrm>
            <a:off x="3095094" y="1385884"/>
            <a:ext cx="1332890" cy="413134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28" name="Rounded Rectangle 27"/>
          <p:cNvSpPr/>
          <p:nvPr/>
        </p:nvSpPr>
        <p:spPr>
          <a:xfrm>
            <a:off x="4644008" y="1385884"/>
            <a:ext cx="1296144" cy="413134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29" name="Rounded Rectangle 28"/>
          <p:cNvSpPr/>
          <p:nvPr/>
        </p:nvSpPr>
        <p:spPr>
          <a:xfrm>
            <a:off x="4561267" y="1212935"/>
            <a:ext cx="1440000" cy="4320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E" sz="600" dirty="0" smtClean="0">
                <a:latin typeface="Arial" panose="020B0604020202020204" pitchFamily="34" charset="0"/>
                <a:cs typeface="Arial" panose="020B0604020202020204" pitchFamily="34" charset="0"/>
              </a:rPr>
              <a:t>Utility / Government</a:t>
            </a:r>
            <a:endParaRPr lang="en-IE" sz="600" dirty="0">
              <a:latin typeface="Arial" panose="020B0604020202020204" pitchFamily="34" charset="0"/>
              <a:cs typeface="Arial" panose="020B0604020202020204" pitchFamily="34" charset="0"/>
            </a:endParaRPr>
          </a:p>
        </p:txBody>
      </p:sp>
      <p:sp>
        <p:nvSpPr>
          <p:cNvPr id="3" name="Rounded Rectangle 2"/>
          <p:cNvSpPr/>
          <p:nvPr/>
        </p:nvSpPr>
        <p:spPr>
          <a:xfrm>
            <a:off x="1562198" y="1350755"/>
            <a:ext cx="1353618" cy="416647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21" name="Rounded Rectangle 20"/>
          <p:cNvSpPr/>
          <p:nvPr/>
        </p:nvSpPr>
        <p:spPr>
          <a:xfrm>
            <a:off x="1531800" y="1223155"/>
            <a:ext cx="1440000" cy="43204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IE" sz="600" dirty="0" smtClean="0">
                <a:latin typeface="Arial" panose="020B0604020202020204" pitchFamily="34" charset="0"/>
                <a:cs typeface="Arial" panose="020B0604020202020204" pitchFamily="34" charset="0"/>
              </a:rPr>
              <a:t>Financially Regulated</a:t>
            </a:r>
            <a:endParaRPr lang="en-IE" sz="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79512" y="188640"/>
            <a:ext cx="8856984" cy="864096"/>
          </a:xfrm>
        </p:spPr>
        <p:txBody>
          <a:bodyPr/>
          <a:lstStyle/>
          <a:p>
            <a:pPr algn="ctr"/>
            <a:r>
              <a:rPr lang="en-IE" sz="2000" dirty="0" smtClean="0">
                <a:latin typeface="Arial" panose="020B0604020202020204" pitchFamily="34" charset="0"/>
                <a:cs typeface="Arial" panose="020B0604020202020204" pitchFamily="34" charset="0"/>
              </a:rPr>
              <a:t>is </a:t>
            </a:r>
            <a:r>
              <a:rPr lang="en-IE" sz="2000" dirty="0">
                <a:latin typeface="Arial" panose="020B0604020202020204" pitchFamily="34" charset="0"/>
                <a:cs typeface="Arial" panose="020B0604020202020204" pitchFamily="34" charset="0"/>
              </a:rPr>
              <a:t>trusted by many blue chip clients in </a:t>
            </a:r>
            <a:r>
              <a:rPr lang="en-IE" sz="2000" dirty="0" smtClean="0">
                <a:latin typeface="Arial" panose="020B0604020202020204" pitchFamily="34" charset="0"/>
                <a:cs typeface="Arial" panose="020B0604020202020204" pitchFamily="34" charset="0"/>
              </a:rPr>
              <a:t>Ireland</a:t>
            </a:r>
            <a:br>
              <a:rPr lang="en-IE" sz="2000" dirty="0" smtClean="0">
                <a:latin typeface="Arial" panose="020B0604020202020204" pitchFamily="34" charset="0"/>
                <a:cs typeface="Arial" panose="020B0604020202020204" pitchFamily="34" charset="0"/>
              </a:rPr>
            </a:br>
            <a:r>
              <a:rPr lang="en-IE" sz="2000" dirty="0" smtClean="0">
                <a:latin typeface="Arial" panose="020B0604020202020204" pitchFamily="34" charset="0"/>
                <a:cs typeface="Arial" panose="020B0604020202020204" pitchFamily="34" charset="0"/>
              </a:rPr>
              <a:t>and </a:t>
            </a:r>
            <a:r>
              <a:rPr lang="en-IE" sz="2000" dirty="0">
                <a:latin typeface="Arial" panose="020B0604020202020204" pitchFamily="34" charset="0"/>
                <a:cs typeface="Arial" panose="020B0604020202020204" pitchFamily="34" charset="0"/>
              </a:rPr>
              <a:t>internationally</a:t>
            </a:r>
            <a:r>
              <a:rPr lang="en-IE" sz="2000" dirty="0" smtClean="0">
                <a:latin typeface="Arial" panose="020B0604020202020204" pitchFamily="34" charset="0"/>
                <a:cs typeface="Arial" panose="020B0604020202020204" pitchFamily="34" charset="0"/>
              </a:rPr>
              <a:t>.</a:t>
            </a:r>
            <a:endParaRPr lang="en-IE" sz="2000" dirty="0">
              <a:latin typeface="Arial" panose="020B0604020202020204" pitchFamily="34" charset="0"/>
              <a:cs typeface="Arial" panose="020B0604020202020204" pitchFamily="34" charset="0"/>
            </a:endParaRPr>
          </a:p>
        </p:txBody>
      </p:sp>
      <p:pic>
        <p:nvPicPr>
          <p:cNvPr id="7" name="Picture 12" descr="Z:\06 - Marketing\05 - Images, Movies, Fonts, Multimedia\01 - Logos\Logos - Clients\cp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96" y="3737764"/>
            <a:ext cx="1080000" cy="534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C:\Users\Philip Lacey\Desktop\ladbrok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1800" y="3637043"/>
            <a:ext cx="1080000" cy="3637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5" descr="C:\Users\Philip Lacey\Desktop\esbnetwork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2080" y="4606261"/>
            <a:ext cx="1080000" cy="2742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C:\Users\Philip Lacey\Desktop\fexc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496" y="1882847"/>
            <a:ext cx="1080000" cy="4557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9" descr="C:\Users\Philip Lacey\Desktop\meteo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18959" y="3039645"/>
            <a:ext cx="1080000" cy="74125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1" descr="C:\Users\Philip Lacey\Desktop\one4al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1800" y="2785416"/>
            <a:ext cx="1080000" cy="3055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descr="C:\Users\Philip Lacey\Desktop\dublincitycounci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52080" y="3484268"/>
            <a:ext cx="1080000" cy="84614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1" descr="C:\Users\Philip Lacey\Desktop\conduit.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1169" y="4581128"/>
            <a:ext cx="708654" cy="76180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Philip Lacey\Desktop\Tourism-Ireland.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41267" y="2775660"/>
            <a:ext cx="1080000" cy="23605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hilip Lacey\Desktop\GNI_Eng_Primary_3Line_RGB_Col.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41267" y="2064091"/>
            <a:ext cx="1080000" cy="39268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Philip Lacey\Desktop\BXP Software Logo.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99592" y="99557"/>
            <a:ext cx="807463" cy="809163"/>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27452" y="4451507"/>
            <a:ext cx="1080000" cy="56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15496" y="3225021"/>
            <a:ext cx="1080000" cy="268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43608" y="3919982"/>
            <a:ext cx="641343" cy="812698"/>
          </a:xfrm>
          <a:prstGeom prst="rect">
            <a:avLst/>
          </a:prstGeom>
        </p:spPr>
      </p:pic>
      <p:pic>
        <p:nvPicPr>
          <p:cNvPr id="1029" name="Picture 5" descr="http://www.greenstar.ie/img/logo.png">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58017" y="2627026"/>
            <a:ext cx="1080000" cy="58011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salesinstitute.ie/wp-content/uploads/2015/04/FMI.gif">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23323" y="2638658"/>
            <a:ext cx="1080000" cy="2721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tartupireland.ie/wp-content/uploads/2015/04/BOI-Logo-Big.jpg">
            <a:hlinkClick r:id="rId20"/>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711800" y="2002609"/>
            <a:ext cx="1080000" cy="2161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Philip Lacey\Desktop\Eir_logo_from_16_September_2015.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188543" y="2161462"/>
            <a:ext cx="1080000" cy="71595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irishjobs.ie/Logos/Mater-Private-Healthcare-4247.gif"/>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776335" y="4202144"/>
            <a:ext cx="1080000" cy="53074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tcrfc.ie/wp-content/uploads/2012/12/tc-crest.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8018974" y="2836598"/>
            <a:ext cx="594723" cy="588345"/>
          </a:xfrm>
          <a:prstGeom prst="rect">
            <a:avLst/>
          </a:prstGeom>
          <a:noFill/>
          <a:extLst>
            <a:ext uri="{909E8E84-426E-40DD-AFC4-6F175D3DCCD1}">
              <a14:hiddenFill xmlns:a14="http://schemas.microsoft.com/office/drawing/2010/main">
                <a:solidFill>
                  <a:srgbClr val="FFFFFF"/>
                </a:solidFill>
              </a14:hiddenFill>
            </a:ext>
          </a:extLst>
        </p:spPr>
      </p:pic>
      <p:sp>
        <p:nvSpPr>
          <p:cNvPr id="38" name="Rounded Rectangle 37"/>
          <p:cNvSpPr/>
          <p:nvPr/>
        </p:nvSpPr>
        <p:spPr>
          <a:xfrm>
            <a:off x="6084328" y="1212935"/>
            <a:ext cx="1440000" cy="432048"/>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IE" sz="600" dirty="0" smtClean="0">
                <a:latin typeface="Arial" panose="020B0604020202020204" pitchFamily="34" charset="0"/>
                <a:cs typeface="Arial" panose="020B0604020202020204" pitchFamily="34" charset="0"/>
              </a:rPr>
              <a:t>Waste Management</a:t>
            </a:r>
            <a:endParaRPr lang="en-IE" sz="600" dirty="0">
              <a:latin typeface="Arial" panose="020B0604020202020204" pitchFamily="34" charset="0"/>
              <a:cs typeface="Arial" panose="020B0604020202020204" pitchFamily="34" charset="0"/>
            </a:endParaRPr>
          </a:p>
        </p:txBody>
      </p:sp>
      <p:pic>
        <p:nvPicPr>
          <p:cNvPr id="1031" name="Picture 7" descr="http://www.irishjobs.ie/Logos/Greyhound-Recycling-Recovery-5037.gif">
            <a:hlinkClick r:id="rId25"/>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264328" y="2069676"/>
            <a:ext cx="1080000" cy="3394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dataset waste logo"/>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459124" y="4451507"/>
            <a:ext cx="677785" cy="755991"/>
          </a:xfrm>
          <a:prstGeom prst="rect">
            <a:avLst/>
          </a:prstGeom>
          <a:noFill/>
          <a:extLst>
            <a:ext uri="{909E8E84-426E-40DD-AFC4-6F175D3DCCD1}">
              <a14:hiddenFill xmlns:a14="http://schemas.microsoft.com/office/drawing/2010/main">
                <a:solidFill>
                  <a:srgbClr val="FFFFFF"/>
                </a:solidFill>
              </a14:hiddenFill>
            </a:ext>
          </a:extLst>
        </p:spPr>
      </p:pic>
      <p:sp>
        <p:nvSpPr>
          <p:cNvPr id="25" name="Rounded Rectangle 24"/>
          <p:cNvSpPr/>
          <p:nvPr/>
        </p:nvSpPr>
        <p:spPr>
          <a:xfrm>
            <a:off x="35496" y="1212935"/>
            <a:ext cx="1440000" cy="43204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E" sz="600" dirty="0" smtClean="0">
                <a:latin typeface="Arial" panose="020B0604020202020204" pitchFamily="34" charset="0"/>
                <a:cs typeface="Arial" panose="020B0604020202020204" pitchFamily="34" charset="0"/>
              </a:rPr>
              <a:t>Business Process Outsourcing</a:t>
            </a:r>
            <a:endParaRPr lang="en-IE" sz="600" dirty="0">
              <a:latin typeface="Arial" panose="020B0604020202020204" pitchFamily="34" charset="0"/>
              <a:cs typeface="Arial" panose="020B0604020202020204" pitchFamily="34" charset="0"/>
            </a:endParaRPr>
          </a:p>
        </p:txBody>
      </p:sp>
      <p:pic>
        <p:nvPicPr>
          <p:cNvPr id="15" name="Picture 3"/>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776335" y="5013852"/>
            <a:ext cx="1080000" cy="273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Rounded Rectangle 49"/>
          <p:cNvSpPr/>
          <p:nvPr/>
        </p:nvSpPr>
        <p:spPr>
          <a:xfrm>
            <a:off x="7596336" y="1189275"/>
            <a:ext cx="1440000" cy="43204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600" dirty="0" smtClean="0">
                <a:latin typeface="Arial" panose="020B0604020202020204" pitchFamily="34" charset="0"/>
                <a:cs typeface="Arial" panose="020B0604020202020204" pitchFamily="34" charset="0"/>
              </a:rPr>
              <a:t>Groups and Associations</a:t>
            </a:r>
            <a:endParaRPr lang="en-IE" sz="600" dirty="0">
              <a:latin typeface="Arial" panose="020B0604020202020204" pitchFamily="34" charset="0"/>
              <a:cs typeface="Arial" panose="020B0604020202020204" pitchFamily="34" charset="0"/>
            </a:endParaRPr>
          </a:p>
        </p:txBody>
      </p:sp>
      <p:sp>
        <p:nvSpPr>
          <p:cNvPr id="42" name="Rounded Rectangle 41"/>
          <p:cNvSpPr/>
          <p:nvPr/>
        </p:nvSpPr>
        <p:spPr>
          <a:xfrm>
            <a:off x="7596335" y="3602884"/>
            <a:ext cx="1440000" cy="43204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E" sz="600" dirty="0" smtClean="0">
                <a:latin typeface="Arial" panose="020B0604020202020204" pitchFamily="34" charset="0"/>
                <a:cs typeface="Arial" panose="020B0604020202020204" pitchFamily="34" charset="0"/>
              </a:rPr>
              <a:t>Medical</a:t>
            </a:r>
            <a:endParaRPr lang="en-IE" sz="600" dirty="0">
              <a:latin typeface="Arial" panose="020B0604020202020204" pitchFamily="34" charset="0"/>
              <a:cs typeface="Arial" panose="020B0604020202020204" pitchFamily="34" charset="0"/>
            </a:endParaRPr>
          </a:p>
        </p:txBody>
      </p:sp>
      <p:pic>
        <p:nvPicPr>
          <p:cNvPr id="16" name="Picture 4"/>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7832791" y="2204864"/>
            <a:ext cx="967249" cy="725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ounded Rectangle 26"/>
          <p:cNvSpPr/>
          <p:nvPr/>
        </p:nvSpPr>
        <p:spPr>
          <a:xfrm>
            <a:off x="3044280" y="1223155"/>
            <a:ext cx="1440000" cy="43204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E" sz="600" dirty="0" smtClean="0">
                <a:latin typeface="Arial" panose="020B0604020202020204" pitchFamily="34" charset="0"/>
                <a:cs typeface="Arial" panose="020B0604020202020204" pitchFamily="34" charset="0"/>
              </a:rPr>
              <a:t>Telecommunications</a:t>
            </a:r>
            <a:endParaRPr lang="en-IE" sz="600"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477188" y="3491747"/>
            <a:ext cx="654279" cy="654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descr="C:\Users\Philip\Desktop\acoilogo.pn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901389" y="1732558"/>
            <a:ext cx="830054" cy="464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181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466850" y="3573016"/>
            <a:ext cx="7339590" cy="1892826"/>
          </a:xfrm>
          <a:prstGeom prst="rect">
            <a:avLst/>
          </a:prstGeom>
        </p:spPr>
        <p:txBody>
          <a:bodyPr wrap="square">
            <a:spAutoFit/>
          </a:bodyPr>
          <a:lstStyle/>
          <a:p>
            <a:pPr>
              <a:lnSpc>
                <a:spcPct val="150000"/>
              </a:lnSpc>
              <a:spcAft>
                <a:spcPts val="0"/>
              </a:spcAft>
            </a:pPr>
            <a:r>
              <a:rPr lang="en-IE" sz="2400" b="1" dirty="0">
                <a:solidFill>
                  <a:srgbClr val="007DC3"/>
                </a:solidFill>
                <a:latin typeface="Arial" panose="020B0604020202020204" pitchFamily="34" charset="0"/>
                <a:ea typeface="Calibri" panose="020F0502020204030204" pitchFamily="34" charset="0"/>
                <a:cs typeface="Arial" panose="020B0604020202020204" pitchFamily="34" charset="0"/>
              </a:rPr>
              <a:t>Contact Centre Management</a:t>
            </a:r>
            <a:endParaRPr lang="en-IE" dirty="0">
              <a:solidFill>
                <a:srgbClr val="007DC3"/>
              </a:solidFill>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0"/>
              </a:spcAft>
            </a:pPr>
            <a:r>
              <a:rPr lang="en-IE" dirty="0">
                <a:latin typeface="Arial" panose="020B0604020202020204" pitchFamily="34" charset="0"/>
                <a:ea typeface="Calibri" panose="020F0502020204030204" pitchFamily="34" charset="0"/>
                <a:cs typeface="Arial" panose="020B0604020202020204" pitchFamily="34" charset="0"/>
              </a:rPr>
              <a:t>bxp software turns your customer data into useful information,  </a:t>
            </a:r>
            <a:r>
              <a:rPr lang="en-IE" b="1" dirty="0">
                <a:latin typeface="Arial" panose="020B0604020202020204" pitchFamily="34" charset="0"/>
                <a:ea typeface="Calibri" panose="020F0502020204030204" pitchFamily="34" charset="0"/>
                <a:cs typeface="Arial" panose="020B0604020202020204" pitchFamily="34" charset="0"/>
              </a:rPr>
              <a:t>improving marketing effectiveness</a:t>
            </a:r>
            <a:r>
              <a:rPr lang="en-IE" dirty="0">
                <a:latin typeface="Arial" panose="020B0604020202020204" pitchFamily="34" charset="0"/>
                <a:ea typeface="Calibri" panose="020F0502020204030204" pitchFamily="34" charset="0"/>
                <a:cs typeface="Arial" panose="020B0604020202020204" pitchFamily="34" charset="0"/>
              </a:rPr>
              <a:t>,</a:t>
            </a:r>
            <a:r>
              <a:rPr lang="en-IE" b="1" dirty="0">
                <a:latin typeface="Arial" panose="020B0604020202020204" pitchFamily="34" charset="0"/>
                <a:ea typeface="Calibri" panose="020F0502020204030204" pitchFamily="34" charset="0"/>
                <a:cs typeface="Arial" panose="020B0604020202020204" pitchFamily="34" charset="0"/>
              </a:rPr>
              <a:t> increasing revenue</a:t>
            </a:r>
            <a:r>
              <a:rPr lang="en-IE" dirty="0">
                <a:latin typeface="Arial" panose="020B0604020202020204" pitchFamily="34" charset="0"/>
                <a:ea typeface="Calibri" panose="020F0502020204030204" pitchFamily="34" charset="0"/>
                <a:cs typeface="Arial" panose="020B0604020202020204" pitchFamily="34" charset="0"/>
              </a:rPr>
              <a:t>, and preventing customers from defecting. </a:t>
            </a:r>
          </a:p>
        </p:txBody>
      </p:sp>
      <p:sp>
        <p:nvSpPr>
          <p:cNvPr id="53" name="Cube 52"/>
          <p:cNvSpPr/>
          <p:nvPr/>
        </p:nvSpPr>
        <p:spPr>
          <a:xfrm>
            <a:off x="3845103" y="2127051"/>
            <a:ext cx="5193790" cy="1013917"/>
          </a:xfrm>
          <a:prstGeom prst="cube">
            <a:avLst>
              <a:gd name="adj" fmla="val 46495"/>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2700000" scaled="1"/>
            <a:tileRec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IE" sz="1400" dirty="0" smtClean="0">
                <a:solidFill>
                  <a:schemeClr val="tx1"/>
                </a:solidFill>
                <a:latin typeface="Arial" panose="020B0604020202020204" pitchFamily="34" charset="0"/>
                <a:cs typeface="Arial" panose="020B0604020202020204" pitchFamily="34" charset="0"/>
              </a:rPr>
              <a:t>Systems Integration</a:t>
            </a:r>
            <a:endParaRPr lang="en-IE" sz="1400" dirty="0">
              <a:solidFill>
                <a:schemeClr val="tx1"/>
              </a:solidFill>
              <a:latin typeface="Arial" panose="020B0604020202020204" pitchFamily="34" charset="0"/>
              <a:cs typeface="Arial" panose="020B0604020202020204" pitchFamily="34" charset="0"/>
            </a:endParaRPr>
          </a:p>
        </p:txBody>
      </p:sp>
      <p:sp>
        <p:nvSpPr>
          <p:cNvPr id="54" name="Cube 53"/>
          <p:cNvSpPr/>
          <p:nvPr/>
        </p:nvSpPr>
        <p:spPr>
          <a:xfrm>
            <a:off x="4116083" y="2174718"/>
            <a:ext cx="1273930" cy="309726"/>
          </a:xfrm>
          <a:prstGeom prst="cube">
            <a:avLst>
              <a:gd name="adj" fmla="val 7061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55" name="Can 54"/>
          <p:cNvSpPr/>
          <p:nvPr/>
        </p:nvSpPr>
        <p:spPr>
          <a:xfrm>
            <a:off x="4322754" y="770991"/>
            <a:ext cx="924852" cy="1570359"/>
          </a:xfrm>
          <a:prstGeom prst="can">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56" name="Cube 55"/>
          <p:cNvSpPr/>
          <p:nvPr/>
        </p:nvSpPr>
        <p:spPr>
          <a:xfrm>
            <a:off x="4154512" y="711217"/>
            <a:ext cx="1273930" cy="309726"/>
          </a:xfrm>
          <a:prstGeom prst="cube">
            <a:avLst>
              <a:gd name="adj" fmla="val 7061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57" name="Cube 56"/>
          <p:cNvSpPr/>
          <p:nvPr/>
        </p:nvSpPr>
        <p:spPr>
          <a:xfrm>
            <a:off x="5231784" y="2174718"/>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58" name="Cube 57"/>
          <p:cNvSpPr/>
          <p:nvPr/>
        </p:nvSpPr>
        <p:spPr>
          <a:xfrm>
            <a:off x="6368474" y="2174718"/>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59" name="Cube 58"/>
          <p:cNvSpPr/>
          <p:nvPr/>
        </p:nvSpPr>
        <p:spPr>
          <a:xfrm>
            <a:off x="7530998" y="2159636"/>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60" name="Can 59"/>
          <p:cNvSpPr/>
          <p:nvPr/>
        </p:nvSpPr>
        <p:spPr>
          <a:xfrm>
            <a:off x="5438777" y="770990"/>
            <a:ext cx="924852" cy="1570359"/>
          </a:xfrm>
          <a:prstGeom prst="ca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61" name="Can 60"/>
          <p:cNvSpPr/>
          <p:nvPr/>
        </p:nvSpPr>
        <p:spPr>
          <a:xfrm>
            <a:off x="6575465" y="770990"/>
            <a:ext cx="924852" cy="1570359"/>
          </a:xfrm>
          <a:prstGeom prst="ca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62" name="Can 61"/>
          <p:cNvSpPr/>
          <p:nvPr/>
        </p:nvSpPr>
        <p:spPr>
          <a:xfrm>
            <a:off x="7737988" y="770989"/>
            <a:ext cx="924852" cy="1570359"/>
          </a:xfrm>
          <a:prstGeom prst="ca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63" name="Cube 62"/>
          <p:cNvSpPr/>
          <p:nvPr/>
        </p:nvSpPr>
        <p:spPr>
          <a:xfrm>
            <a:off x="5307022" y="721613"/>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64" name="Cube 63"/>
          <p:cNvSpPr/>
          <p:nvPr/>
        </p:nvSpPr>
        <p:spPr>
          <a:xfrm>
            <a:off x="6443712" y="721613"/>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65" name="Cube 64"/>
          <p:cNvSpPr/>
          <p:nvPr/>
        </p:nvSpPr>
        <p:spPr>
          <a:xfrm>
            <a:off x="7606235" y="706531"/>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66" name="TextBox 65"/>
          <p:cNvSpPr txBox="1"/>
          <p:nvPr/>
        </p:nvSpPr>
        <p:spPr>
          <a:xfrm>
            <a:off x="4346743" y="1299249"/>
            <a:ext cx="787395" cy="338554"/>
          </a:xfrm>
          <a:prstGeom prst="rect">
            <a:avLst/>
          </a:prstGeom>
          <a:noFill/>
        </p:spPr>
        <p:txBody>
          <a:bodyPr wrap="none" rtlCol="0">
            <a:spAutoFit/>
          </a:bodyPr>
          <a:lstStyle/>
          <a:p>
            <a:pPr algn="ctr"/>
            <a:r>
              <a:rPr lang="en-IE" sz="800" dirty="0" smtClean="0">
                <a:latin typeface="Arial" panose="020B0604020202020204" pitchFamily="34" charset="0"/>
                <a:cs typeface="Arial" panose="020B0604020202020204" pitchFamily="34" charset="0"/>
              </a:rPr>
              <a:t>Contact </a:t>
            </a:r>
          </a:p>
          <a:p>
            <a:pPr algn="ctr"/>
            <a:r>
              <a:rPr lang="en-IE" sz="800" dirty="0" smtClean="0">
                <a:latin typeface="Arial" panose="020B0604020202020204" pitchFamily="34" charset="0"/>
                <a:cs typeface="Arial" panose="020B0604020202020204" pitchFamily="34" charset="0"/>
              </a:rPr>
              <a:t>Management</a:t>
            </a:r>
            <a:endParaRPr lang="en-IE" sz="800" dirty="0">
              <a:latin typeface="Arial" panose="020B0604020202020204" pitchFamily="34" charset="0"/>
              <a:cs typeface="Arial" panose="020B0604020202020204" pitchFamily="34" charset="0"/>
            </a:endParaRPr>
          </a:p>
        </p:txBody>
      </p:sp>
      <p:sp>
        <p:nvSpPr>
          <p:cNvPr id="67" name="TextBox 66"/>
          <p:cNvSpPr txBox="1"/>
          <p:nvPr/>
        </p:nvSpPr>
        <p:spPr>
          <a:xfrm>
            <a:off x="5470317" y="1299249"/>
            <a:ext cx="787395" cy="461665"/>
          </a:xfrm>
          <a:prstGeom prst="rect">
            <a:avLst/>
          </a:prstGeom>
          <a:noFill/>
        </p:spPr>
        <p:txBody>
          <a:bodyPr wrap="none" rtlCol="0">
            <a:spAutoFit/>
          </a:bodyPr>
          <a:lstStyle/>
          <a:p>
            <a:pPr algn="ctr"/>
            <a:r>
              <a:rPr lang="en-IE" sz="800" dirty="0" smtClean="0">
                <a:latin typeface="Arial" panose="020B0604020202020204" pitchFamily="34" charset="0"/>
                <a:cs typeface="Arial" panose="020B0604020202020204" pitchFamily="34" charset="0"/>
              </a:rPr>
              <a:t>Customer </a:t>
            </a:r>
          </a:p>
          <a:p>
            <a:pPr algn="ctr"/>
            <a:r>
              <a:rPr lang="en-IE" sz="800" dirty="0" smtClean="0">
                <a:latin typeface="Arial" panose="020B0604020202020204" pitchFamily="34" charset="0"/>
                <a:cs typeface="Arial" panose="020B0604020202020204" pitchFamily="34" charset="0"/>
              </a:rPr>
              <a:t>Relationship </a:t>
            </a:r>
          </a:p>
          <a:p>
            <a:pPr algn="ctr"/>
            <a:r>
              <a:rPr lang="en-IE" sz="800" dirty="0" smtClean="0">
                <a:latin typeface="Arial" panose="020B0604020202020204" pitchFamily="34" charset="0"/>
                <a:cs typeface="Arial" panose="020B0604020202020204" pitchFamily="34" charset="0"/>
              </a:rPr>
              <a:t>Management</a:t>
            </a:r>
            <a:endParaRPr lang="en-IE" sz="800" dirty="0">
              <a:latin typeface="Arial" panose="020B0604020202020204" pitchFamily="34" charset="0"/>
              <a:cs typeface="Arial" panose="020B0604020202020204" pitchFamily="34" charset="0"/>
            </a:endParaRPr>
          </a:p>
        </p:txBody>
      </p:sp>
      <p:sp>
        <p:nvSpPr>
          <p:cNvPr id="68" name="TextBox 67"/>
          <p:cNvSpPr txBox="1"/>
          <p:nvPr/>
        </p:nvSpPr>
        <p:spPr>
          <a:xfrm>
            <a:off x="6560052" y="1299249"/>
            <a:ext cx="955676" cy="215444"/>
          </a:xfrm>
          <a:prstGeom prst="rect">
            <a:avLst/>
          </a:prstGeom>
          <a:noFill/>
        </p:spPr>
        <p:txBody>
          <a:bodyPr wrap="square" rtlCol="0">
            <a:spAutoFit/>
          </a:bodyPr>
          <a:lstStyle/>
          <a:p>
            <a:pPr algn="ctr"/>
            <a:r>
              <a:rPr lang="en-IE" sz="800" dirty="0" smtClean="0">
                <a:latin typeface="Arial" panose="020B0604020202020204" pitchFamily="34" charset="0"/>
                <a:cs typeface="Arial" panose="020B0604020202020204" pitchFamily="34" charset="0"/>
              </a:rPr>
              <a:t>eLearning</a:t>
            </a:r>
            <a:endParaRPr lang="en-IE" sz="800" dirty="0">
              <a:latin typeface="Arial" panose="020B0604020202020204" pitchFamily="34" charset="0"/>
              <a:cs typeface="Arial" panose="020B0604020202020204" pitchFamily="34" charset="0"/>
            </a:endParaRPr>
          </a:p>
        </p:txBody>
      </p:sp>
      <p:sp>
        <p:nvSpPr>
          <p:cNvPr id="69" name="TextBox 68"/>
          <p:cNvSpPr txBox="1"/>
          <p:nvPr/>
        </p:nvSpPr>
        <p:spPr>
          <a:xfrm>
            <a:off x="7708913" y="1301615"/>
            <a:ext cx="1031225" cy="215444"/>
          </a:xfrm>
          <a:prstGeom prst="rect">
            <a:avLst/>
          </a:prstGeom>
          <a:noFill/>
        </p:spPr>
        <p:txBody>
          <a:bodyPr wrap="square" rtlCol="0">
            <a:spAutoFit/>
          </a:bodyPr>
          <a:lstStyle/>
          <a:p>
            <a:pPr algn="ctr"/>
            <a:r>
              <a:rPr lang="en-IE" sz="800" dirty="0" smtClean="0">
                <a:latin typeface="Arial" panose="020B0604020202020204" pitchFamily="34" charset="0"/>
                <a:cs typeface="Arial" panose="020B0604020202020204" pitchFamily="34" charset="0"/>
              </a:rPr>
              <a:t>Quality Assurance</a:t>
            </a:r>
            <a:endParaRPr lang="en-IE" sz="800" dirty="0">
              <a:latin typeface="Arial" panose="020B0604020202020204" pitchFamily="34" charset="0"/>
              <a:cs typeface="Arial" panose="020B0604020202020204" pitchFamily="34" charset="0"/>
            </a:endParaRPr>
          </a:p>
        </p:txBody>
      </p:sp>
      <p:sp>
        <p:nvSpPr>
          <p:cNvPr id="70" name="Rounded Rectangle 69"/>
          <p:cNvSpPr/>
          <p:nvPr/>
        </p:nvSpPr>
        <p:spPr>
          <a:xfrm>
            <a:off x="4514200" y="1853239"/>
            <a:ext cx="541961" cy="32950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71" name="Rounded Rectangle 70"/>
          <p:cNvSpPr/>
          <p:nvPr/>
        </p:nvSpPr>
        <p:spPr>
          <a:xfrm>
            <a:off x="5630222" y="1845215"/>
            <a:ext cx="541961" cy="32950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pic>
        <p:nvPicPr>
          <p:cNvPr id="72" name="Picture 2" descr="C:\Users\Philip Lacey\Desktop\homeBoxImg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6915" y="1895759"/>
            <a:ext cx="328574" cy="232463"/>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3" descr="C:\Users\Philip Lacey\Desktop\homeBoxImg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491" y="1894588"/>
            <a:ext cx="143378" cy="232463"/>
          </a:xfrm>
          <a:prstGeom prst="rect">
            <a:avLst/>
          </a:prstGeom>
          <a:noFill/>
          <a:extLst>
            <a:ext uri="{909E8E84-426E-40DD-AFC4-6F175D3DCCD1}">
              <a14:hiddenFill xmlns:a14="http://schemas.microsoft.com/office/drawing/2010/main">
                <a:solidFill>
                  <a:srgbClr val="FFFFFF"/>
                </a:solidFill>
              </a14:hiddenFill>
            </a:ext>
          </a:extLst>
        </p:spPr>
      </p:pic>
      <p:sp>
        <p:nvSpPr>
          <p:cNvPr id="74" name="Rounded Rectangle 73"/>
          <p:cNvSpPr/>
          <p:nvPr/>
        </p:nvSpPr>
        <p:spPr>
          <a:xfrm>
            <a:off x="6784317" y="1853239"/>
            <a:ext cx="541961" cy="32950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pic>
        <p:nvPicPr>
          <p:cNvPr id="75" name="Picture 5" descr="C:\Users\Philip Lacey\Desktop\homeBoxImg0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6855" y="1893734"/>
            <a:ext cx="256885" cy="232463"/>
          </a:xfrm>
          <a:prstGeom prst="rect">
            <a:avLst/>
          </a:prstGeom>
          <a:noFill/>
          <a:extLst>
            <a:ext uri="{909E8E84-426E-40DD-AFC4-6F175D3DCCD1}">
              <a14:hiddenFill xmlns:a14="http://schemas.microsoft.com/office/drawing/2010/main">
                <a:solidFill>
                  <a:srgbClr val="FFFFFF"/>
                </a:solidFill>
              </a14:hiddenFill>
            </a:ext>
          </a:extLst>
        </p:spPr>
      </p:pic>
      <p:sp>
        <p:nvSpPr>
          <p:cNvPr id="76" name="Rounded Rectangle 75"/>
          <p:cNvSpPr/>
          <p:nvPr/>
        </p:nvSpPr>
        <p:spPr>
          <a:xfrm>
            <a:off x="7953545" y="1849753"/>
            <a:ext cx="541961" cy="32950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pic>
        <p:nvPicPr>
          <p:cNvPr id="77" name="Picture 4" descr="C:\Users\Philip Lacey\Desktop\homeBoxImg0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1927" y="1893734"/>
            <a:ext cx="185196" cy="232463"/>
          </a:xfrm>
          <a:prstGeom prst="rect">
            <a:avLst/>
          </a:prstGeom>
          <a:noFill/>
          <a:extLst>
            <a:ext uri="{909E8E84-426E-40DD-AFC4-6F175D3DCCD1}">
              <a14:hiddenFill xmlns:a14="http://schemas.microsoft.com/office/drawing/2010/main">
                <a:solidFill>
                  <a:srgbClr val="FFFFFF"/>
                </a:solidFill>
              </a14:hiddenFill>
            </a:ext>
          </a:extLst>
        </p:spPr>
      </p:pic>
      <p:sp>
        <p:nvSpPr>
          <p:cNvPr id="78" name="Cube 77"/>
          <p:cNvSpPr/>
          <p:nvPr/>
        </p:nvSpPr>
        <p:spPr>
          <a:xfrm>
            <a:off x="3845103" y="301807"/>
            <a:ext cx="5193790" cy="641185"/>
          </a:xfrm>
          <a:prstGeom prst="cube">
            <a:avLst/>
          </a:prstGeom>
          <a:gradFill>
            <a:gsLst>
              <a:gs pos="0">
                <a:schemeClr val="bg1">
                  <a:lumMod val="85000"/>
                </a:schemeClr>
              </a:gs>
              <a:gs pos="30000">
                <a:schemeClr val="bg1"/>
              </a:gs>
            </a:gsLst>
            <a:lin ang="3600000" scaled="0"/>
          </a:gradFill>
          <a:ln>
            <a:noFill/>
          </a:ln>
        </p:spPr>
        <p:style>
          <a:lnRef idx="1">
            <a:schemeClr val="accent3"/>
          </a:lnRef>
          <a:fillRef idx="1001">
            <a:schemeClr val="lt1"/>
          </a:fillRef>
          <a:effectRef idx="1">
            <a:schemeClr val="accent3"/>
          </a:effectRef>
          <a:fontRef idx="minor">
            <a:schemeClr val="dk1"/>
          </a:fontRef>
        </p:style>
        <p:txBody>
          <a:bodyPr rtlCol="0" anchor="ctr"/>
          <a:lstStyle/>
          <a:p>
            <a:pPr algn="ctr"/>
            <a:r>
              <a:rPr lang="en-IE" sz="1400" dirty="0" smtClean="0">
                <a:solidFill>
                  <a:srgbClr val="007DC3"/>
                </a:solidFill>
                <a:latin typeface="Arial" panose="020B0604020202020204" pitchFamily="34" charset="0"/>
                <a:cs typeface="Arial" panose="020B0604020202020204" pitchFamily="34" charset="0"/>
              </a:rPr>
              <a:t>Making Your Business Run Better</a:t>
            </a:r>
            <a:endParaRPr lang="en-IE" sz="1400" dirty="0">
              <a:solidFill>
                <a:srgbClr val="007DC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42988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466850" y="3573016"/>
            <a:ext cx="7547223" cy="2354491"/>
          </a:xfrm>
          <a:prstGeom prst="rect">
            <a:avLst/>
          </a:prstGeom>
        </p:spPr>
        <p:txBody>
          <a:bodyPr wrap="square">
            <a:spAutoFit/>
          </a:bodyPr>
          <a:lstStyle/>
          <a:p>
            <a:pPr>
              <a:lnSpc>
                <a:spcPct val="150000"/>
              </a:lnSpc>
              <a:spcAft>
                <a:spcPts val="0"/>
              </a:spcAft>
            </a:pPr>
            <a:r>
              <a:rPr lang="en-IE" sz="2400" b="1" dirty="0" smtClean="0">
                <a:solidFill>
                  <a:srgbClr val="007DC3"/>
                </a:solidFill>
                <a:latin typeface="Arial" panose="020B0604020202020204" pitchFamily="34" charset="0"/>
                <a:ea typeface="Calibri" panose="020F0502020204030204" pitchFamily="34" charset="0"/>
                <a:cs typeface="Arial" panose="020B0604020202020204" pitchFamily="34" charset="0"/>
              </a:rPr>
              <a:t>Customer Relationship Management</a:t>
            </a:r>
            <a:endParaRPr lang="en-IE" dirty="0">
              <a:solidFill>
                <a:srgbClr val="007DC3"/>
              </a:solidFill>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0"/>
              </a:spcAft>
            </a:pPr>
            <a:r>
              <a:rPr lang="en-IE" dirty="0">
                <a:latin typeface="Arial" panose="020B0604020202020204" pitchFamily="34" charset="0"/>
                <a:ea typeface="Calibri" panose="020F0502020204030204" pitchFamily="34" charset="0"/>
                <a:cs typeface="Arial" panose="020B0604020202020204" pitchFamily="34" charset="0"/>
              </a:rPr>
              <a:t>bxp software turns your customer data into useful information, </a:t>
            </a:r>
            <a:r>
              <a:rPr lang="en-IE" b="1" dirty="0">
                <a:latin typeface="Arial" panose="020B0604020202020204" pitchFamily="34" charset="0"/>
                <a:ea typeface="Calibri" panose="020F0502020204030204" pitchFamily="34" charset="0"/>
                <a:cs typeface="Arial" panose="020B0604020202020204" pitchFamily="34" charset="0"/>
              </a:rPr>
              <a:t> improving marketing effectiveness, increasing revenue,</a:t>
            </a:r>
            <a:r>
              <a:rPr lang="en-IE" dirty="0">
                <a:latin typeface="Arial" panose="020B0604020202020204" pitchFamily="34" charset="0"/>
                <a:ea typeface="Calibri" panose="020F0502020204030204" pitchFamily="34" charset="0"/>
                <a:cs typeface="Arial" panose="020B0604020202020204" pitchFamily="34" charset="0"/>
              </a:rPr>
              <a:t> and preventing customers from defecting</a:t>
            </a:r>
            <a:r>
              <a:rPr lang="en-IE" sz="2000" dirty="0">
                <a:latin typeface="Arial" panose="020B0604020202020204" pitchFamily="34" charset="0"/>
                <a:ea typeface="Calibri" panose="020F0502020204030204" pitchFamily="34" charset="0"/>
                <a:cs typeface="Arial" panose="020B0604020202020204" pitchFamily="34" charset="0"/>
              </a:rPr>
              <a:t>. </a:t>
            </a:r>
            <a:endParaRPr lang="en-IE"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0"/>
              </a:spcAft>
            </a:pPr>
            <a:r>
              <a:rPr lang="en-IE" b="1" dirty="0">
                <a:latin typeface="Arial" panose="020B0604020202020204" pitchFamily="34" charset="0"/>
                <a:ea typeface="Calibri" panose="020F0502020204030204" pitchFamily="34" charset="0"/>
                <a:cs typeface="Arial" panose="020B0604020202020204" pitchFamily="34" charset="0"/>
              </a:rPr>
              <a:t> </a:t>
            </a:r>
            <a:endParaRPr lang="en-IE" dirty="0">
              <a:effectLst/>
              <a:latin typeface="Arial" panose="020B0604020202020204" pitchFamily="34" charset="0"/>
              <a:ea typeface="Calibri" panose="020F0502020204030204" pitchFamily="34" charset="0"/>
              <a:cs typeface="Arial" panose="020B0604020202020204" pitchFamily="34" charset="0"/>
            </a:endParaRPr>
          </a:p>
        </p:txBody>
      </p:sp>
      <p:sp>
        <p:nvSpPr>
          <p:cNvPr id="112" name="Cube 111"/>
          <p:cNvSpPr/>
          <p:nvPr/>
        </p:nvSpPr>
        <p:spPr>
          <a:xfrm>
            <a:off x="3845103" y="2127051"/>
            <a:ext cx="5193790" cy="1013917"/>
          </a:xfrm>
          <a:prstGeom prst="cube">
            <a:avLst>
              <a:gd name="adj" fmla="val 46495"/>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2700000" scaled="1"/>
            <a:tileRec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IE" sz="1400" dirty="0" smtClean="0">
                <a:solidFill>
                  <a:schemeClr val="tx1"/>
                </a:solidFill>
                <a:latin typeface="Arial" panose="020B0604020202020204" pitchFamily="34" charset="0"/>
                <a:cs typeface="Arial" panose="020B0604020202020204" pitchFamily="34" charset="0"/>
              </a:rPr>
              <a:t>Systems Integration</a:t>
            </a:r>
            <a:endParaRPr lang="en-IE" sz="1400" dirty="0">
              <a:solidFill>
                <a:schemeClr val="tx1"/>
              </a:solidFill>
              <a:latin typeface="Arial" panose="020B0604020202020204" pitchFamily="34" charset="0"/>
              <a:cs typeface="Arial" panose="020B0604020202020204" pitchFamily="34" charset="0"/>
            </a:endParaRPr>
          </a:p>
        </p:txBody>
      </p:sp>
      <p:sp>
        <p:nvSpPr>
          <p:cNvPr id="113" name="Cube 112"/>
          <p:cNvSpPr/>
          <p:nvPr/>
        </p:nvSpPr>
        <p:spPr>
          <a:xfrm>
            <a:off x="4116083" y="2174718"/>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14" name="Can 113"/>
          <p:cNvSpPr/>
          <p:nvPr/>
        </p:nvSpPr>
        <p:spPr>
          <a:xfrm>
            <a:off x="4322754" y="770991"/>
            <a:ext cx="924852" cy="1570359"/>
          </a:xfrm>
          <a:prstGeom prst="ca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15" name="Cube 114"/>
          <p:cNvSpPr/>
          <p:nvPr/>
        </p:nvSpPr>
        <p:spPr>
          <a:xfrm>
            <a:off x="4154512" y="711217"/>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16" name="Cube 115"/>
          <p:cNvSpPr/>
          <p:nvPr/>
        </p:nvSpPr>
        <p:spPr>
          <a:xfrm>
            <a:off x="5231784" y="2174718"/>
            <a:ext cx="1273930" cy="309726"/>
          </a:xfrm>
          <a:prstGeom prst="cube">
            <a:avLst>
              <a:gd name="adj" fmla="val 70614"/>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17" name="Cube 116"/>
          <p:cNvSpPr/>
          <p:nvPr/>
        </p:nvSpPr>
        <p:spPr>
          <a:xfrm>
            <a:off x="6368474" y="2174718"/>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18" name="Cube 117"/>
          <p:cNvSpPr/>
          <p:nvPr/>
        </p:nvSpPr>
        <p:spPr>
          <a:xfrm>
            <a:off x="7530998" y="2159636"/>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19" name="Can 118"/>
          <p:cNvSpPr/>
          <p:nvPr/>
        </p:nvSpPr>
        <p:spPr>
          <a:xfrm>
            <a:off x="5438777" y="770990"/>
            <a:ext cx="924852" cy="1570359"/>
          </a:xfrm>
          <a:prstGeom prst="can">
            <a:avLst/>
          </a:prstGeom>
          <a:gradFill flip="none"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2700000" scaled="1"/>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20" name="Can 119"/>
          <p:cNvSpPr/>
          <p:nvPr/>
        </p:nvSpPr>
        <p:spPr>
          <a:xfrm>
            <a:off x="6575465" y="770990"/>
            <a:ext cx="924852" cy="1570359"/>
          </a:xfrm>
          <a:prstGeom prst="ca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21" name="Can 120"/>
          <p:cNvSpPr/>
          <p:nvPr/>
        </p:nvSpPr>
        <p:spPr>
          <a:xfrm>
            <a:off x="7737988" y="770989"/>
            <a:ext cx="924852" cy="1570359"/>
          </a:xfrm>
          <a:prstGeom prst="ca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22" name="Cube 121"/>
          <p:cNvSpPr/>
          <p:nvPr/>
        </p:nvSpPr>
        <p:spPr>
          <a:xfrm>
            <a:off x="5307022" y="721613"/>
            <a:ext cx="1273930" cy="309726"/>
          </a:xfrm>
          <a:prstGeom prst="cube">
            <a:avLst>
              <a:gd name="adj" fmla="val 70614"/>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23" name="Cube 122"/>
          <p:cNvSpPr/>
          <p:nvPr/>
        </p:nvSpPr>
        <p:spPr>
          <a:xfrm>
            <a:off x="6443712" y="721613"/>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24" name="Cube 123"/>
          <p:cNvSpPr/>
          <p:nvPr/>
        </p:nvSpPr>
        <p:spPr>
          <a:xfrm>
            <a:off x="7606235" y="706531"/>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25" name="TextBox 124"/>
          <p:cNvSpPr txBox="1"/>
          <p:nvPr/>
        </p:nvSpPr>
        <p:spPr>
          <a:xfrm>
            <a:off x="4346743" y="1299249"/>
            <a:ext cx="787395" cy="338554"/>
          </a:xfrm>
          <a:prstGeom prst="rect">
            <a:avLst/>
          </a:prstGeom>
          <a:noFill/>
        </p:spPr>
        <p:txBody>
          <a:bodyPr wrap="none" rtlCol="0">
            <a:spAutoFit/>
          </a:bodyPr>
          <a:lstStyle/>
          <a:p>
            <a:pPr algn="ctr"/>
            <a:r>
              <a:rPr lang="en-IE" sz="800" dirty="0" smtClean="0">
                <a:latin typeface="Arial" panose="020B0604020202020204" pitchFamily="34" charset="0"/>
                <a:cs typeface="Arial" panose="020B0604020202020204" pitchFamily="34" charset="0"/>
              </a:rPr>
              <a:t>Contact </a:t>
            </a:r>
          </a:p>
          <a:p>
            <a:pPr algn="ctr"/>
            <a:r>
              <a:rPr lang="en-IE" sz="800" dirty="0" smtClean="0">
                <a:latin typeface="Arial" panose="020B0604020202020204" pitchFamily="34" charset="0"/>
                <a:cs typeface="Arial" panose="020B0604020202020204" pitchFamily="34" charset="0"/>
              </a:rPr>
              <a:t>Management</a:t>
            </a:r>
            <a:endParaRPr lang="en-IE" sz="800" dirty="0">
              <a:latin typeface="Arial" panose="020B0604020202020204" pitchFamily="34" charset="0"/>
              <a:cs typeface="Arial" panose="020B0604020202020204" pitchFamily="34" charset="0"/>
            </a:endParaRPr>
          </a:p>
        </p:txBody>
      </p:sp>
      <p:sp>
        <p:nvSpPr>
          <p:cNvPr id="126" name="TextBox 125"/>
          <p:cNvSpPr txBox="1"/>
          <p:nvPr/>
        </p:nvSpPr>
        <p:spPr>
          <a:xfrm>
            <a:off x="5470317" y="1299249"/>
            <a:ext cx="787395" cy="461665"/>
          </a:xfrm>
          <a:prstGeom prst="rect">
            <a:avLst/>
          </a:prstGeom>
          <a:noFill/>
        </p:spPr>
        <p:txBody>
          <a:bodyPr wrap="none" rtlCol="0">
            <a:spAutoFit/>
          </a:bodyPr>
          <a:lstStyle/>
          <a:p>
            <a:pPr algn="ctr"/>
            <a:r>
              <a:rPr lang="en-IE" sz="800" dirty="0" smtClean="0">
                <a:latin typeface="Arial" panose="020B0604020202020204" pitchFamily="34" charset="0"/>
                <a:cs typeface="Arial" panose="020B0604020202020204" pitchFamily="34" charset="0"/>
              </a:rPr>
              <a:t>Customer </a:t>
            </a:r>
          </a:p>
          <a:p>
            <a:pPr algn="ctr"/>
            <a:r>
              <a:rPr lang="en-IE" sz="800" dirty="0" smtClean="0">
                <a:latin typeface="Arial" panose="020B0604020202020204" pitchFamily="34" charset="0"/>
                <a:cs typeface="Arial" panose="020B0604020202020204" pitchFamily="34" charset="0"/>
              </a:rPr>
              <a:t>Relationship </a:t>
            </a:r>
          </a:p>
          <a:p>
            <a:pPr algn="ctr"/>
            <a:r>
              <a:rPr lang="en-IE" sz="800" dirty="0" smtClean="0">
                <a:latin typeface="Arial" panose="020B0604020202020204" pitchFamily="34" charset="0"/>
                <a:cs typeface="Arial" panose="020B0604020202020204" pitchFamily="34" charset="0"/>
              </a:rPr>
              <a:t>Management</a:t>
            </a:r>
            <a:endParaRPr lang="en-IE" sz="800" dirty="0">
              <a:latin typeface="Arial" panose="020B0604020202020204" pitchFamily="34" charset="0"/>
              <a:cs typeface="Arial" panose="020B0604020202020204" pitchFamily="34" charset="0"/>
            </a:endParaRPr>
          </a:p>
        </p:txBody>
      </p:sp>
      <p:sp>
        <p:nvSpPr>
          <p:cNvPr id="127" name="TextBox 126"/>
          <p:cNvSpPr txBox="1"/>
          <p:nvPr/>
        </p:nvSpPr>
        <p:spPr>
          <a:xfrm>
            <a:off x="6560052" y="1299249"/>
            <a:ext cx="955676" cy="215444"/>
          </a:xfrm>
          <a:prstGeom prst="rect">
            <a:avLst/>
          </a:prstGeom>
          <a:noFill/>
        </p:spPr>
        <p:txBody>
          <a:bodyPr wrap="square" rtlCol="0">
            <a:spAutoFit/>
          </a:bodyPr>
          <a:lstStyle/>
          <a:p>
            <a:pPr algn="ctr"/>
            <a:r>
              <a:rPr lang="en-IE" sz="800" dirty="0" smtClean="0">
                <a:latin typeface="Arial" panose="020B0604020202020204" pitchFamily="34" charset="0"/>
                <a:cs typeface="Arial" panose="020B0604020202020204" pitchFamily="34" charset="0"/>
              </a:rPr>
              <a:t>eLearning</a:t>
            </a:r>
            <a:endParaRPr lang="en-IE" sz="800" dirty="0">
              <a:latin typeface="Arial" panose="020B0604020202020204" pitchFamily="34" charset="0"/>
              <a:cs typeface="Arial" panose="020B0604020202020204" pitchFamily="34" charset="0"/>
            </a:endParaRPr>
          </a:p>
        </p:txBody>
      </p:sp>
      <p:sp>
        <p:nvSpPr>
          <p:cNvPr id="128" name="TextBox 127"/>
          <p:cNvSpPr txBox="1"/>
          <p:nvPr/>
        </p:nvSpPr>
        <p:spPr>
          <a:xfrm>
            <a:off x="7708913" y="1301615"/>
            <a:ext cx="1031225" cy="215444"/>
          </a:xfrm>
          <a:prstGeom prst="rect">
            <a:avLst/>
          </a:prstGeom>
          <a:noFill/>
        </p:spPr>
        <p:txBody>
          <a:bodyPr wrap="square" rtlCol="0">
            <a:spAutoFit/>
          </a:bodyPr>
          <a:lstStyle/>
          <a:p>
            <a:pPr algn="ctr"/>
            <a:r>
              <a:rPr lang="en-IE" sz="800" dirty="0" smtClean="0">
                <a:latin typeface="Arial" panose="020B0604020202020204" pitchFamily="34" charset="0"/>
                <a:cs typeface="Arial" panose="020B0604020202020204" pitchFamily="34" charset="0"/>
              </a:rPr>
              <a:t>Quality Assurance</a:t>
            </a:r>
            <a:endParaRPr lang="en-IE" sz="800" dirty="0">
              <a:latin typeface="Arial" panose="020B0604020202020204" pitchFamily="34" charset="0"/>
              <a:cs typeface="Arial" panose="020B0604020202020204" pitchFamily="34" charset="0"/>
            </a:endParaRPr>
          </a:p>
        </p:txBody>
      </p:sp>
      <p:sp>
        <p:nvSpPr>
          <p:cNvPr id="129" name="Rounded Rectangle 128"/>
          <p:cNvSpPr/>
          <p:nvPr/>
        </p:nvSpPr>
        <p:spPr>
          <a:xfrm>
            <a:off x="4514200" y="1853239"/>
            <a:ext cx="541961" cy="32950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30" name="Rounded Rectangle 129"/>
          <p:cNvSpPr/>
          <p:nvPr/>
        </p:nvSpPr>
        <p:spPr>
          <a:xfrm>
            <a:off x="5630222" y="1845215"/>
            <a:ext cx="541961" cy="32950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pic>
        <p:nvPicPr>
          <p:cNvPr id="131" name="Picture 2" descr="C:\Users\Philip Lacey\Desktop\homeBoxImg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6915" y="1895759"/>
            <a:ext cx="328574" cy="232463"/>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3" descr="C:\Users\Philip Lacey\Desktop\homeBoxImg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491" y="1894588"/>
            <a:ext cx="143378" cy="232463"/>
          </a:xfrm>
          <a:prstGeom prst="rect">
            <a:avLst/>
          </a:prstGeom>
          <a:noFill/>
          <a:extLst>
            <a:ext uri="{909E8E84-426E-40DD-AFC4-6F175D3DCCD1}">
              <a14:hiddenFill xmlns:a14="http://schemas.microsoft.com/office/drawing/2010/main">
                <a:solidFill>
                  <a:srgbClr val="FFFFFF"/>
                </a:solidFill>
              </a14:hiddenFill>
            </a:ext>
          </a:extLst>
        </p:spPr>
      </p:pic>
      <p:sp>
        <p:nvSpPr>
          <p:cNvPr id="133" name="Rounded Rectangle 132"/>
          <p:cNvSpPr/>
          <p:nvPr/>
        </p:nvSpPr>
        <p:spPr>
          <a:xfrm>
            <a:off x="6784317" y="1853239"/>
            <a:ext cx="541961" cy="32950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pic>
        <p:nvPicPr>
          <p:cNvPr id="134" name="Picture 5" descr="C:\Users\Philip Lacey\Desktop\homeBoxImg0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6855" y="1893734"/>
            <a:ext cx="256885" cy="232463"/>
          </a:xfrm>
          <a:prstGeom prst="rect">
            <a:avLst/>
          </a:prstGeom>
          <a:noFill/>
          <a:extLst>
            <a:ext uri="{909E8E84-426E-40DD-AFC4-6F175D3DCCD1}">
              <a14:hiddenFill xmlns:a14="http://schemas.microsoft.com/office/drawing/2010/main">
                <a:solidFill>
                  <a:srgbClr val="FFFFFF"/>
                </a:solidFill>
              </a14:hiddenFill>
            </a:ext>
          </a:extLst>
        </p:spPr>
      </p:pic>
      <p:sp>
        <p:nvSpPr>
          <p:cNvPr id="135" name="Rounded Rectangle 134"/>
          <p:cNvSpPr/>
          <p:nvPr/>
        </p:nvSpPr>
        <p:spPr>
          <a:xfrm>
            <a:off x="7953545" y="1849753"/>
            <a:ext cx="541961" cy="32950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pic>
        <p:nvPicPr>
          <p:cNvPr id="136" name="Picture 4" descr="C:\Users\Philip Lacey\Desktop\homeBoxImg0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1927" y="1893734"/>
            <a:ext cx="185196" cy="232463"/>
          </a:xfrm>
          <a:prstGeom prst="rect">
            <a:avLst/>
          </a:prstGeom>
          <a:noFill/>
          <a:extLst>
            <a:ext uri="{909E8E84-426E-40DD-AFC4-6F175D3DCCD1}">
              <a14:hiddenFill xmlns:a14="http://schemas.microsoft.com/office/drawing/2010/main">
                <a:solidFill>
                  <a:srgbClr val="FFFFFF"/>
                </a:solidFill>
              </a14:hiddenFill>
            </a:ext>
          </a:extLst>
        </p:spPr>
      </p:pic>
      <p:sp>
        <p:nvSpPr>
          <p:cNvPr id="137" name="Cube 136"/>
          <p:cNvSpPr/>
          <p:nvPr/>
        </p:nvSpPr>
        <p:spPr>
          <a:xfrm>
            <a:off x="3845103" y="301807"/>
            <a:ext cx="5193790" cy="641185"/>
          </a:xfrm>
          <a:prstGeom prst="cube">
            <a:avLst/>
          </a:prstGeom>
          <a:gradFill>
            <a:gsLst>
              <a:gs pos="0">
                <a:schemeClr val="bg1">
                  <a:lumMod val="85000"/>
                </a:schemeClr>
              </a:gs>
              <a:gs pos="30000">
                <a:schemeClr val="bg1"/>
              </a:gs>
            </a:gsLst>
            <a:lin ang="3600000" scaled="0"/>
          </a:gradFill>
          <a:ln>
            <a:noFill/>
          </a:ln>
        </p:spPr>
        <p:style>
          <a:lnRef idx="1">
            <a:schemeClr val="accent3"/>
          </a:lnRef>
          <a:fillRef idx="1001">
            <a:schemeClr val="lt1"/>
          </a:fillRef>
          <a:effectRef idx="1">
            <a:schemeClr val="accent3"/>
          </a:effectRef>
          <a:fontRef idx="minor">
            <a:schemeClr val="dk1"/>
          </a:fontRef>
        </p:style>
        <p:txBody>
          <a:bodyPr rtlCol="0" anchor="ctr"/>
          <a:lstStyle/>
          <a:p>
            <a:pPr algn="ctr"/>
            <a:r>
              <a:rPr lang="en-IE" sz="1400" dirty="0" smtClean="0">
                <a:solidFill>
                  <a:srgbClr val="007DC3"/>
                </a:solidFill>
                <a:latin typeface="Arial" panose="020B0604020202020204" pitchFamily="34" charset="0"/>
                <a:cs typeface="Arial" panose="020B0604020202020204" pitchFamily="34" charset="0"/>
              </a:rPr>
              <a:t>Making Your Business Run Better</a:t>
            </a:r>
            <a:endParaRPr lang="en-IE" sz="1400" dirty="0">
              <a:solidFill>
                <a:srgbClr val="007DC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83818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475656" y="3501008"/>
            <a:ext cx="7256710" cy="2816156"/>
          </a:xfrm>
          <a:prstGeom prst="rect">
            <a:avLst/>
          </a:prstGeom>
        </p:spPr>
        <p:txBody>
          <a:bodyPr wrap="square">
            <a:spAutoFit/>
          </a:bodyPr>
          <a:lstStyle/>
          <a:p>
            <a:pPr>
              <a:lnSpc>
                <a:spcPct val="150000"/>
              </a:lnSpc>
              <a:spcAft>
                <a:spcPts val="0"/>
              </a:spcAft>
            </a:pPr>
            <a:r>
              <a:rPr lang="en-IE" sz="2800" b="1" dirty="0">
                <a:solidFill>
                  <a:srgbClr val="007DC3"/>
                </a:solidFill>
                <a:latin typeface="Arial" panose="020B0604020202020204" pitchFamily="34" charset="0"/>
                <a:ea typeface="Calibri" panose="020F0502020204030204" pitchFamily="34" charset="0"/>
                <a:cs typeface="Arial" panose="020B0604020202020204" pitchFamily="34" charset="0"/>
              </a:rPr>
              <a:t>eLearning</a:t>
            </a:r>
            <a:endParaRPr lang="en-IE" dirty="0">
              <a:solidFill>
                <a:srgbClr val="007DC3"/>
              </a:solidFill>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0"/>
              </a:spcAft>
            </a:pPr>
            <a:r>
              <a:rPr lang="en-IE" dirty="0">
                <a:latin typeface="Arial" panose="020B0604020202020204" pitchFamily="34" charset="0"/>
                <a:ea typeface="Times New Roman" panose="02020603050405020304" pitchFamily="18" charset="0"/>
                <a:cs typeface="Arial" panose="020B0604020202020204" pitchFamily="34" charset="0"/>
              </a:rPr>
              <a:t>Our eLearning tools are highly adaptable which means you can tailor bxp to exactly match  your business needs. Loading documents, spreadsheets, audio-visual presentations or films couldn’t be easier so you can be sure your students will enjoy the most efficient training available</a:t>
            </a:r>
          </a:p>
        </p:txBody>
      </p:sp>
      <p:sp>
        <p:nvSpPr>
          <p:cNvPr id="31" name="Cube 30"/>
          <p:cNvSpPr/>
          <p:nvPr/>
        </p:nvSpPr>
        <p:spPr>
          <a:xfrm>
            <a:off x="3845103" y="2127051"/>
            <a:ext cx="5193790" cy="1013917"/>
          </a:xfrm>
          <a:prstGeom prst="cube">
            <a:avLst>
              <a:gd name="adj" fmla="val 46495"/>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2700000" scaled="1"/>
            <a:tileRec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IE" sz="1400" dirty="0" smtClean="0">
                <a:solidFill>
                  <a:schemeClr val="tx1"/>
                </a:solidFill>
                <a:latin typeface="Arial" panose="020B0604020202020204" pitchFamily="34" charset="0"/>
                <a:cs typeface="Arial" panose="020B0604020202020204" pitchFamily="34" charset="0"/>
              </a:rPr>
              <a:t>Systems Integration</a:t>
            </a:r>
            <a:endParaRPr lang="en-IE" sz="1400" dirty="0">
              <a:solidFill>
                <a:schemeClr val="tx1"/>
              </a:solidFill>
              <a:latin typeface="Arial" panose="020B0604020202020204" pitchFamily="34" charset="0"/>
              <a:cs typeface="Arial" panose="020B0604020202020204" pitchFamily="34" charset="0"/>
            </a:endParaRPr>
          </a:p>
        </p:txBody>
      </p:sp>
      <p:sp>
        <p:nvSpPr>
          <p:cNvPr id="32" name="Cube 31"/>
          <p:cNvSpPr/>
          <p:nvPr/>
        </p:nvSpPr>
        <p:spPr>
          <a:xfrm>
            <a:off x="4116083" y="2174718"/>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33" name="Can 32"/>
          <p:cNvSpPr/>
          <p:nvPr/>
        </p:nvSpPr>
        <p:spPr>
          <a:xfrm>
            <a:off x="4322754" y="770991"/>
            <a:ext cx="924852" cy="1570359"/>
          </a:xfrm>
          <a:prstGeom prst="ca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34" name="Cube 33"/>
          <p:cNvSpPr/>
          <p:nvPr/>
        </p:nvSpPr>
        <p:spPr>
          <a:xfrm>
            <a:off x="4154512" y="711217"/>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35" name="Cube 34"/>
          <p:cNvSpPr/>
          <p:nvPr/>
        </p:nvSpPr>
        <p:spPr>
          <a:xfrm>
            <a:off x="5231784" y="2174718"/>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36" name="Cube 35"/>
          <p:cNvSpPr/>
          <p:nvPr/>
        </p:nvSpPr>
        <p:spPr>
          <a:xfrm>
            <a:off x="6368474" y="2174718"/>
            <a:ext cx="1273930" cy="309726"/>
          </a:xfrm>
          <a:prstGeom prst="cube">
            <a:avLst>
              <a:gd name="adj" fmla="val 70614"/>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37" name="Cube 36"/>
          <p:cNvSpPr/>
          <p:nvPr/>
        </p:nvSpPr>
        <p:spPr>
          <a:xfrm>
            <a:off x="7530998" y="2159636"/>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38" name="Can 37"/>
          <p:cNvSpPr/>
          <p:nvPr/>
        </p:nvSpPr>
        <p:spPr>
          <a:xfrm>
            <a:off x="5438777" y="770990"/>
            <a:ext cx="924852" cy="1570359"/>
          </a:xfrm>
          <a:prstGeom prst="ca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39" name="Can 38"/>
          <p:cNvSpPr/>
          <p:nvPr/>
        </p:nvSpPr>
        <p:spPr>
          <a:xfrm>
            <a:off x="6575465" y="770990"/>
            <a:ext cx="924852" cy="1570359"/>
          </a:xfrm>
          <a:prstGeom prst="can">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2700000" scaled="1"/>
            <a:tileRec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40" name="Can 39"/>
          <p:cNvSpPr/>
          <p:nvPr/>
        </p:nvSpPr>
        <p:spPr>
          <a:xfrm>
            <a:off x="7737988" y="770989"/>
            <a:ext cx="924852" cy="1570359"/>
          </a:xfrm>
          <a:prstGeom prst="ca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41" name="Cube 40"/>
          <p:cNvSpPr/>
          <p:nvPr/>
        </p:nvSpPr>
        <p:spPr>
          <a:xfrm>
            <a:off x="5307022" y="721613"/>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42" name="Cube 41"/>
          <p:cNvSpPr/>
          <p:nvPr/>
        </p:nvSpPr>
        <p:spPr>
          <a:xfrm>
            <a:off x="6443712" y="721613"/>
            <a:ext cx="1273930" cy="309726"/>
          </a:xfrm>
          <a:prstGeom prst="cube">
            <a:avLst>
              <a:gd name="adj" fmla="val 70614"/>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43" name="Cube 42"/>
          <p:cNvSpPr/>
          <p:nvPr/>
        </p:nvSpPr>
        <p:spPr>
          <a:xfrm>
            <a:off x="7606235" y="706531"/>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44" name="TextBox 43"/>
          <p:cNvSpPr txBox="1"/>
          <p:nvPr/>
        </p:nvSpPr>
        <p:spPr>
          <a:xfrm>
            <a:off x="4346743" y="1299249"/>
            <a:ext cx="787395" cy="338554"/>
          </a:xfrm>
          <a:prstGeom prst="rect">
            <a:avLst/>
          </a:prstGeom>
          <a:noFill/>
        </p:spPr>
        <p:txBody>
          <a:bodyPr wrap="none" rtlCol="0">
            <a:spAutoFit/>
          </a:bodyPr>
          <a:lstStyle/>
          <a:p>
            <a:pPr algn="ctr"/>
            <a:r>
              <a:rPr lang="en-IE" sz="800" dirty="0" smtClean="0">
                <a:latin typeface="Arial" panose="020B0604020202020204" pitchFamily="34" charset="0"/>
                <a:cs typeface="Arial" panose="020B0604020202020204" pitchFamily="34" charset="0"/>
              </a:rPr>
              <a:t>Contact </a:t>
            </a:r>
          </a:p>
          <a:p>
            <a:pPr algn="ctr"/>
            <a:r>
              <a:rPr lang="en-IE" sz="800" dirty="0" smtClean="0">
                <a:latin typeface="Arial" panose="020B0604020202020204" pitchFamily="34" charset="0"/>
                <a:cs typeface="Arial" panose="020B0604020202020204" pitchFamily="34" charset="0"/>
              </a:rPr>
              <a:t>Management</a:t>
            </a:r>
            <a:endParaRPr lang="en-IE" sz="800" dirty="0">
              <a:latin typeface="Arial" panose="020B0604020202020204" pitchFamily="34" charset="0"/>
              <a:cs typeface="Arial" panose="020B0604020202020204" pitchFamily="34" charset="0"/>
            </a:endParaRPr>
          </a:p>
        </p:txBody>
      </p:sp>
      <p:sp>
        <p:nvSpPr>
          <p:cNvPr id="45" name="TextBox 44"/>
          <p:cNvSpPr txBox="1"/>
          <p:nvPr/>
        </p:nvSpPr>
        <p:spPr>
          <a:xfrm>
            <a:off x="5470317" y="1299249"/>
            <a:ext cx="787395" cy="461665"/>
          </a:xfrm>
          <a:prstGeom prst="rect">
            <a:avLst/>
          </a:prstGeom>
          <a:noFill/>
        </p:spPr>
        <p:txBody>
          <a:bodyPr wrap="none" rtlCol="0">
            <a:spAutoFit/>
          </a:bodyPr>
          <a:lstStyle/>
          <a:p>
            <a:pPr algn="ctr"/>
            <a:r>
              <a:rPr lang="en-IE" sz="800" dirty="0" smtClean="0">
                <a:latin typeface="Arial" panose="020B0604020202020204" pitchFamily="34" charset="0"/>
                <a:cs typeface="Arial" panose="020B0604020202020204" pitchFamily="34" charset="0"/>
              </a:rPr>
              <a:t>Customer </a:t>
            </a:r>
          </a:p>
          <a:p>
            <a:pPr algn="ctr"/>
            <a:r>
              <a:rPr lang="en-IE" sz="800" dirty="0" smtClean="0">
                <a:latin typeface="Arial" panose="020B0604020202020204" pitchFamily="34" charset="0"/>
                <a:cs typeface="Arial" panose="020B0604020202020204" pitchFamily="34" charset="0"/>
              </a:rPr>
              <a:t>Relationship </a:t>
            </a:r>
          </a:p>
          <a:p>
            <a:pPr algn="ctr"/>
            <a:r>
              <a:rPr lang="en-IE" sz="800" dirty="0" smtClean="0">
                <a:latin typeface="Arial" panose="020B0604020202020204" pitchFamily="34" charset="0"/>
                <a:cs typeface="Arial" panose="020B0604020202020204" pitchFamily="34" charset="0"/>
              </a:rPr>
              <a:t>Management</a:t>
            </a:r>
            <a:endParaRPr lang="en-IE" sz="800" dirty="0">
              <a:latin typeface="Arial" panose="020B0604020202020204" pitchFamily="34" charset="0"/>
              <a:cs typeface="Arial" panose="020B0604020202020204" pitchFamily="34" charset="0"/>
            </a:endParaRPr>
          </a:p>
        </p:txBody>
      </p:sp>
      <p:sp>
        <p:nvSpPr>
          <p:cNvPr id="46" name="TextBox 45"/>
          <p:cNvSpPr txBox="1"/>
          <p:nvPr/>
        </p:nvSpPr>
        <p:spPr>
          <a:xfrm>
            <a:off x="6560052" y="1299249"/>
            <a:ext cx="955676" cy="215444"/>
          </a:xfrm>
          <a:prstGeom prst="rect">
            <a:avLst/>
          </a:prstGeom>
          <a:noFill/>
        </p:spPr>
        <p:txBody>
          <a:bodyPr wrap="square" rtlCol="0">
            <a:spAutoFit/>
          </a:bodyPr>
          <a:lstStyle/>
          <a:p>
            <a:pPr algn="ctr"/>
            <a:r>
              <a:rPr lang="en-IE" sz="800" dirty="0" smtClean="0">
                <a:latin typeface="Arial" panose="020B0604020202020204" pitchFamily="34" charset="0"/>
                <a:cs typeface="Arial" panose="020B0604020202020204" pitchFamily="34" charset="0"/>
              </a:rPr>
              <a:t>eLearning</a:t>
            </a:r>
            <a:endParaRPr lang="en-IE" sz="800" dirty="0">
              <a:latin typeface="Arial" panose="020B0604020202020204" pitchFamily="34" charset="0"/>
              <a:cs typeface="Arial" panose="020B0604020202020204" pitchFamily="34" charset="0"/>
            </a:endParaRPr>
          </a:p>
        </p:txBody>
      </p:sp>
      <p:sp>
        <p:nvSpPr>
          <p:cNvPr id="47" name="TextBox 46"/>
          <p:cNvSpPr txBox="1"/>
          <p:nvPr/>
        </p:nvSpPr>
        <p:spPr>
          <a:xfrm>
            <a:off x="7708913" y="1301615"/>
            <a:ext cx="1031225" cy="215444"/>
          </a:xfrm>
          <a:prstGeom prst="rect">
            <a:avLst/>
          </a:prstGeom>
          <a:noFill/>
        </p:spPr>
        <p:txBody>
          <a:bodyPr wrap="square" rtlCol="0">
            <a:spAutoFit/>
          </a:bodyPr>
          <a:lstStyle/>
          <a:p>
            <a:pPr algn="ctr"/>
            <a:r>
              <a:rPr lang="en-IE" sz="800" dirty="0" smtClean="0">
                <a:latin typeface="Arial" panose="020B0604020202020204" pitchFamily="34" charset="0"/>
                <a:cs typeface="Arial" panose="020B0604020202020204" pitchFamily="34" charset="0"/>
              </a:rPr>
              <a:t>Quality Assurance</a:t>
            </a:r>
            <a:endParaRPr lang="en-IE" sz="800" dirty="0">
              <a:latin typeface="Arial" panose="020B0604020202020204" pitchFamily="34" charset="0"/>
              <a:cs typeface="Arial" panose="020B0604020202020204" pitchFamily="34" charset="0"/>
            </a:endParaRPr>
          </a:p>
        </p:txBody>
      </p:sp>
      <p:sp>
        <p:nvSpPr>
          <p:cNvPr id="48" name="Rounded Rectangle 47"/>
          <p:cNvSpPr/>
          <p:nvPr/>
        </p:nvSpPr>
        <p:spPr>
          <a:xfrm>
            <a:off x="4514200" y="1853239"/>
            <a:ext cx="541961" cy="32950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49" name="Rounded Rectangle 48"/>
          <p:cNvSpPr/>
          <p:nvPr/>
        </p:nvSpPr>
        <p:spPr>
          <a:xfrm>
            <a:off x="5630222" y="1845215"/>
            <a:ext cx="541961" cy="32950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pic>
        <p:nvPicPr>
          <p:cNvPr id="50" name="Picture 2" descr="C:\Users\Philip Lacey\Desktop\homeBoxImg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6915" y="1895759"/>
            <a:ext cx="328574" cy="23246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 descr="C:\Users\Philip Lacey\Desktop\homeBoxImg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491" y="1894588"/>
            <a:ext cx="143378" cy="232463"/>
          </a:xfrm>
          <a:prstGeom prst="rect">
            <a:avLst/>
          </a:prstGeom>
          <a:noFill/>
          <a:extLst>
            <a:ext uri="{909E8E84-426E-40DD-AFC4-6F175D3DCCD1}">
              <a14:hiddenFill xmlns:a14="http://schemas.microsoft.com/office/drawing/2010/main">
                <a:solidFill>
                  <a:srgbClr val="FFFFFF"/>
                </a:solidFill>
              </a14:hiddenFill>
            </a:ext>
          </a:extLst>
        </p:spPr>
      </p:pic>
      <p:sp>
        <p:nvSpPr>
          <p:cNvPr id="52" name="Rounded Rectangle 51"/>
          <p:cNvSpPr/>
          <p:nvPr/>
        </p:nvSpPr>
        <p:spPr>
          <a:xfrm>
            <a:off x="6784317" y="1853239"/>
            <a:ext cx="541961" cy="32950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pic>
        <p:nvPicPr>
          <p:cNvPr id="53" name="Picture 5" descr="C:\Users\Philip Lacey\Desktop\homeBoxImg0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6855" y="1893734"/>
            <a:ext cx="256885" cy="232463"/>
          </a:xfrm>
          <a:prstGeom prst="rect">
            <a:avLst/>
          </a:prstGeom>
          <a:noFill/>
          <a:extLst>
            <a:ext uri="{909E8E84-426E-40DD-AFC4-6F175D3DCCD1}">
              <a14:hiddenFill xmlns:a14="http://schemas.microsoft.com/office/drawing/2010/main">
                <a:solidFill>
                  <a:srgbClr val="FFFFFF"/>
                </a:solidFill>
              </a14:hiddenFill>
            </a:ext>
          </a:extLst>
        </p:spPr>
      </p:pic>
      <p:sp>
        <p:nvSpPr>
          <p:cNvPr id="54" name="Rounded Rectangle 53"/>
          <p:cNvSpPr/>
          <p:nvPr/>
        </p:nvSpPr>
        <p:spPr>
          <a:xfrm>
            <a:off x="7953545" y="1849753"/>
            <a:ext cx="541961" cy="32950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pic>
        <p:nvPicPr>
          <p:cNvPr id="55" name="Picture 4" descr="C:\Users\Philip Lacey\Desktop\homeBoxImg0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1927" y="1893734"/>
            <a:ext cx="185196" cy="232463"/>
          </a:xfrm>
          <a:prstGeom prst="rect">
            <a:avLst/>
          </a:prstGeom>
          <a:noFill/>
          <a:extLst>
            <a:ext uri="{909E8E84-426E-40DD-AFC4-6F175D3DCCD1}">
              <a14:hiddenFill xmlns:a14="http://schemas.microsoft.com/office/drawing/2010/main">
                <a:solidFill>
                  <a:srgbClr val="FFFFFF"/>
                </a:solidFill>
              </a14:hiddenFill>
            </a:ext>
          </a:extLst>
        </p:spPr>
      </p:pic>
      <p:sp>
        <p:nvSpPr>
          <p:cNvPr id="56" name="Cube 55"/>
          <p:cNvSpPr/>
          <p:nvPr/>
        </p:nvSpPr>
        <p:spPr>
          <a:xfrm>
            <a:off x="3845103" y="301807"/>
            <a:ext cx="5193790" cy="641185"/>
          </a:xfrm>
          <a:prstGeom prst="cube">
            <a:avLst/>
          </a:prstGeom>
          <a:gradFill>
            <a:gsLst>
              <a:gs pos="0">
                <a:schemeClr val="bg1">
                  <a:lumMod val="85000"/>
                </a:schemeClr>
              </a:gs>
              <a:gs pos="30000">
                <a:schemeClr val="bg1"/>
              </a:gs>
            </a:gsLst>
            <a:lin ang="3600000" scaled="0"/>
          </a:gradFill>
          <a:ln>
            <a:noFill/>
          </a:ln>
        </p:spPr>
        <p:style>
          <a:lnRef idx="1">
            <a:schemeClr val="accent3"/>
          </a:lnRef>
          <a:fillRef idx="1001">
            <a:schemeClr val="lt1"/>
          </a:fillRef>
          <a:effectRef idx="1">
            <a:schemeClr val="accent3"/>
          </a:effectRef>
          <a:fontRef idx="minor">
            <a:schemeClr val="dk1"/>
          </a:fontRef>
        </p:style>
        <p:txBody>
          <a:bodyPr rtlCol="0" anchor="ctr"/>
          <a:lstStyle/>
          <a:p>
            <a:pPr algn="ctr"/>
            <a:r>
              <a:rPr lang="en-IE" sz="1400" dirty="0" smtClean="0">
                <a:solidFill>
                  <a:srgbClr val="007DC3"/>
                </a:solidFill>
                <a:latin typeface="Arial" panose="020B0604020202020204" pitchFamily="34" charset="0"/>
                <a:cs typeface="Arial" panose="020B0604020202020204" pitchFamily="34" charset="0"/>
              </a:rPr>
              <a:t>Making Your Business Run Better</a:t>
            </a:r>
            <a:endParaRPr lang="en-IE" sz="1400" dirty="0">
              <a:solidFill>
                <a:srgbClr val="007DC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1799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475656" y="3573016"/>
            <a:ext cx="7538417" cy="2446824"/>
          </a:xfrm>
          <a:prstGeom prst="rect">
            <a:avLst/>
          </a:prstGeom>
        </p:spPr>
        <p:txBody>
          <a:bodyPr wrap="square">
            <a:spAutoFit/>
          </a:bodyPr>
          <a:lstStyle/>
          <a:p>
            <a:pPr>
              <a:lnSpc>
                <a:spcPct val="150000"/>
              </a:lnSpc>
              <a:spcAft>
                <a:spcPts val="0"/>
              </a:spcAft>
            </a:pPr>
            <a:r>
              <a:rPr lang="en-IE" sz="2400" b="1" dirty="0">
                <a:solidFill>
                  <a:srgbClr val="007DC3"/>
                </a:solidFill>
                <a:latin typeface="Arial" panose="020B0604020202020204" pitchFamily="34" charset="0"/>
                <a:ea typeface="Calibri" panose="020F0502020204030204" pitchFamily="34" charset="0"/>
                <a:cs typeface="Arial" panose="020B0604020202020204" pitchFamily="34" charset="0"/>
              </a:rPr>
              <a:t>Quality Assurance</a:t>
            </a:r>
            <a:endParaRPr lang="en-IE" dirty="0">
              <a:solidFill>
                <a:srgbClr val="007DC3"/>
              </a:solidFill>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0"/>
              </a:spcAft>
            </a:pPr>
            <a:r>
              <a:rPr lang="en-IE" dirty="0">
                <a:latin typeface="Arial" panose="020B0604020202020204" pitchFamily="34" charset="0"/>
                <a:ea typeface="Calibri" panose="020F0502020204030204" pitchFamily="34" charset="0"/>
                <a:cs typeface="Arial" panose="020B0604020202020204" pitchFamily="34" charset="0"/>
              </a:rPr>
              <a:t>bxp software allows you to assess and measure Quality Assurance against </a:t>
            </a:r>
            <a:r>
              <a:rPr lang="en-IE" b="1" dirty="0">
                <a:latin typeface="Arial" panose="020B0604020202020204" pitchFamily="34" charset="0"/>
                <a:ea typeface="Calibri" panose="020F0502020204030204" pitchFamily="34" charset="0"/>
                <a:cs typeface="Arial" panose="020B0604020202020204" pitchFamily="34" charset="0"/>
              </a:rPr>
              <a:t>your</a:t>
            </a:r>
            <a:r>
              <a:rPr lang="en-IE" dirty="0">
                <a:latin typeface="Arial" panose="020B0604020202020204" pitchFamily="34" charset="0"/>
                <a:ea typeface="Calibri" panose="020F0502020204030204" pitchFamily="34" charset="0"/>
                <a:cs typeface="Arial" panose="020B0604020202020204" pitchFamily="34" charset="0"/>
              </a:rPr>
              <a:t> criteria, </a:t>
            </a:r>
            <a:r>
              <a:rPr lang="en-IE" b="1" dirty="0">
                <a:latin typeface="Arial" panose="020B0604020202020204" pitchFamily="34" charset="0"/>
                <a:ea typeface="Calibri" panose="020F0502020204030204" pitchFamily="34" charset="0"/>
                <a:cs typeface="Arial" panose="020B0604020202020204" pitchFamily="34" charset="0"/>
              </a:rPr>
              <a:t>your</a:t>
            </a:r>
            <a:r>
              <a:rPr lang="en-IE" dirty="0">
                <a:latin typeface="Arial" panose="020B0604020202020204" pitchFamily="34" charset="0"/>
                <a:ea typeface="Calibri" panose="020F0502020204030204" pitchFamily="34" charset="0"/>
                <a:cs typeface="Arial" panose="020B0604020202020204" pitchFamily="34" charset="0"/>
              </a:rPr>
              <a:t> rules and </a:t>
            </a:r>
            <a:r>
              <a:rPr lang="en-IE" b="1" dirty="0">
                <a:latin typeface="Arial" panose="020B0604020202020204" pitchFamily="34" charset="0"/>
                <a:ea typeface="Calibri" panose="020F0502020204030204" pitchFamily="34" charset="0"/>
                <a:cs typeface="Arial" panose="020B0604020202020204" pitchFamily="34" charset="0"/>
              </a:rPr>
              <a:t>your</a:t>
            </a:r>
            <a:r>
              <a:rPr lang="en-IE" dirty="0">
                <a:latin typeface="Arial" panose="020B0604020202020204" pitchFamily="34" charset="0"/>
                <a:ea typeface="Calibri" panose="020F0502020204030204" pitchFamily="34" charset="0"/>
                <a:cs typeface="Arial" panose="020B0604020202020204" pitchFamily="34" charset="0"/>
              </a:rPr>
              <a:t> standards at the times that are best for </a:t>
            </a:r>
            <a:r>
              <a:rPr lang="en-IE" b="1" dirty="0">
                <a:latin typeface="Arial" panose="020B0604020202020204" pitchFamily="34" charset="0"/>
                <a:ea typeface="Calibri" panose="020F0502020204030204" pitchFamily="34" charset="0"/>
                <a:cs typeface="Arial" panose="020B0604020202020204" pitchFamily="34" charset="0"/>
              </a:rPr>
              <a:t>your</a:t>
            </a:r>
            <a:r>
              <a:rPr lang="en-IE" dirty="0">
                <a:latin typeface="Arial" panose="020B0604020202020204" pitchFamily="34" charset="0"/>
                <a:ea typeface="Calibri" panose="020F0502020204030204" pitchFamily="34" charset="0"/>
                <a:cs typeface="Arial" panose="020B0604020202020204" pitchFamily="34" charset="0"/>
              </a:rPr>
              <a:t> business.</a:t>
            </a:r>
          </a:p>
          <a:p>
            <a:r>
              <a:rPr lang="en-IE" dirty="0">
                <a:latin typeface="Arial" panose="020B0604020202020204" pitchFamily="34" charset="0"/>
                <a:ea typeface="Calibri" panose="020F0502020204030204" pitchFamily="34" charset="0"/>
                <a:cs typeface="Arial" panose="020B0604020202020204" pitchFamily="34" charset="0"/>
              </a:rPr>
              <a:t/>
            </a:r>
            <a:br>
              <a:rPr lang="en-IE" dirty="0">
                <a:latin typeface="Arial" panose="020B0604020202020204" pitchFamily="34" charset="0"/>
                <a:ea typeface="Calibri" panose="020F0502020204030204" pitchFamily="34" charset="0"/>
                <a:cs typeface="Arial" panose="020B0604020202020204" pitchFamily="34" charset="0"/>
              </a:rPr>
            </a:br>
            <a:endParaRPr lang="en-IE" dirty="0">
              <a:latin typeface="Arial" panose="020B0604020202020204" pitchFamily="34" charset="0"/>
              <a:cs typeface="Arial" panose="020B0604020202020204" pitchFamily="34" charset="0"/>
            </a:endParaRPr>
          </a:p>
        </p:txBody>
      </p:sp>
      <p:sp>
        <p:nvSpPr>
          <p:cNvPr id="31" name="Cube 30"/>
          <p:cNvSpPr/>
          <p:nvPr/>
        </p:nvSpPr>
        <p:spPr>
          <a:xfrm>
            <a:off x="3845103" y="2127051"/>
            <a:ext cx="5193790" cy="1013917"/>
          </a:xfrm>
          <a:prstGeom prst="cube">
            <a:avLst>
              <a:gd name="adj" fmla="val 46495"/>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2700000" scaled="1"/>
            <a:tileRec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IE" sz="1400" dirty="0" smtClean="0">
                <a:solidFill>
                  <a:schemeClr val="tx1"/>
                </a:solidFill>
                <a:latin typeface="Arial" panose="020B0604020202020204" pitchFamily="34" charset="0"/>
                <a:cs typeface="Arial" panose="020B0604020202020204" pitchFamily="34" charset="0"/>
              </a:rPr>
              <a:t>Systems Integration</a:t>
            </a:r>
            <a:endParaRPr lang="en-IE" sz="1400" dirty="0">
              <a:solidFill>
                <a:schemeClr val="tx1"/>
              </a:solidFill>
              <a:latin typeface="Arial" panose="020B0604020202020204" pitchFamily="34" charset="0"/>
              <a:cs typeface="Arial" panose="020B0604020202020204" pitchFamily="34" charset="0"/>
            </a:endParaRPr>
          </a:p>
        </p:txBody>
      </p:sp>
      <p:sp>
        <p:nvSpPr>
          <p:cNvPr id="32" name="Cube 31"/>
          <p:cNvSpPr/>
          <p:nvPr/>
        </p:nvSpPr>
        <p:spPr>
          <a:xfrm>
            <a:off x="4116083" y="2174718"/>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33" name="Can 32"/>
          <p:cNvSpPr/>
          <p:nvPr/>
        </p:nvSpPr>
        <p:spPr>
          <a:xfrm>
            <a:off x="4322754" y="770991"/>
            <a:ext cx="924852" cy="1570359"/>
          </a:xfrm>
          <a:prstGeom prst="ca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34" name="Cube 33"/>
          <p:cNvSpPr/>
          <p:nvPr/>
        </p:nvSpPr>
        <p:spPr>
          <a:xfrm>
            <a:off x="4154512" y="711217"/>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35" name="Cube 34"/>
          <p:cNvSpPr/>
          <p:nvPr/>
        </p:nvSpPr>
        <p:spPr>
          <a:xfrm>
            <a:off x="5231784" y="2174718"/>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36" name="Cube 35"/>
          <p:cNvSpPr/>
          <p:nvPr/>
        </p:nvSpPr>
        <p:spPr>
          <a:xfrm>
            <a:off x="6368474" y="2174718"/>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37" name="Cube 36"/>
          <p:cNvSpPr/>
          <p:nvPr/>
        </p:nvSpPr>
        <p:spPr>
          <a:xfrm>
            <a:off x="7530998" y="2159636"/>
            <a:ext cx="1273930" cy="309726"/>
          </a:xfrm>
          <a:prstGeom prst="cube">
            <a:avLst>
              <a:gd name="adj" fmla="val 7061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38" name="Can 37"/>
          <p:cNvSpPr/>
          <p:nvPr/>
        </p:nvSpPr>
        <p:spPr>
          <a:xfrm>
            <a:off x="5438777" y="770990"/>
            <a:ext cx="924852" cy="1570359"/>
          </a:xfrm>
          <a:prstGeom prst="ca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39" name="Can 38"/>
          <p:cNvSpPr/>
          <p:nvPr/>
        </p:nvSpPr>
        <p:spPr>
          <a:xfrm>
            <a:off x="6575465" y="770990"/>
            <a:ext cx="924852" cy="1570359"/>
          </a:xfrm>
          <a:prstGeom prst="ca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40" name="Can 39"/>
          <p:cNvSpPr/>
          <p:nvPr/>
        </p:nvSpPr>
        <p:spPr>
          <a:xfrm>
            <a:off x="7737988" y="770989"/>
            <a:ext cx="924852" cy="1570359"/>
          </a:xfrm>
          <a:prstGeom prst="can">
            <a:avLst/>
          </a:prstGeom>
          <a:gradFill flip="none"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2700000" scaled="1"/>
            <a:tileRect/>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41" name="Cube 40"/>
          <p:cNvSpPr/>
          <p:nvPr/>
        </p:nvSpPr>
        <p:spPr>
          <a:xfrm>
            <a:off x="5307022" y="721613"/>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42" name="Cube 41"/>
          <p:cNvSpPr/>
          <p:nvPr/>
        </p:nvSpPr>
        <p:spPr>
          <a:xfrm>
            <a:off x="6443712" y="721613"/>
            <a:ext cx="1273930" cy="309726"/>
          </a:xfrm>
          <a:prstGeom prst="cube">
            <a:avLst>
              <a:gd name="adj" fmla="val 7061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43" name="Cube 42"/>
          <p:cNvSpPr/>
          <p:nvPr/>
        </p:nvSpPr>
        <p:spPr>
          <a:xfrm>
            <a:off x="7606235" y="706531"/>
            <a:ext cx="1273930" cy="309726"/>
          </a:xfrm>
          <a:prstGeom prst="cube">
            <a:avLst>
              <a:gd name="adj" fmla="val 7061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44" name="TextBox 43"/>
          <p:cNvSpPr txBox="1"/>
          <p:nvPr/>
        </p:nvSpPr>
        <p:spPr>
          <a:xfrm>
            <a:off x="4346743" y="1299249"/>
            <a:ext cx="787395" cy="338554"/>
          </a:xfrm>
          <a:prstGeom prst="rect">
            <a:avLst/>
          </a:prstGeom>
          <a:noFill/>
        </p:spPr>
        <p:txBody>
          <a:bodyPr wrap="none" rtlCol="0">
            <a:spAutoFit/>
          </a:bodyPr>
          <a:lstStyle/>
          <a:p>
            <a:pPr algn="ctr"/>
            <a:r>
              <a:rPr lang="en-IE" sz="800" dirty="0" smtClean="0">
                <a:latin typeface="Arial" panose="020B0604020202020204" pitchFamily="34" charset="0"/>
                <a:cs typeface="Arial" panose="020B0604020202020204" pitchFamily="34" charset="0"/>
              </a:rPr>
              <a:t>Contact </a:t>
            </a:r>
          </a:p>
          <a:p>
            <a:pPr algn="ctr"/>
            <a:r>
              <a:rPr lang="en-IE" sz="800" dirty="0" smtClean="0">
                <a:latin typeface="Arial" panose="020B0604020202020204" pitchFamily="34" charset="0"/>
                <a:cs typeface="Arial" panose="020B0604020202020204" pitchFamily="34" charset="0"/>
              </a:rPr>
              <a:t>Management</a:t>
            </a:r>
            <a:endParaRPr lang="en-IE" sz="800" dirty="0">
              <a:latin typeface="Arial" panose="020B0604020202020204" pitchFamily="34" charset="0"/>
              <a:cs typeface="Arial" panose="020B0604020202020204" pitchFamily="34" charset="0"/>
            </a:endParaRPr>
          </a:p>
        </p:txBody>
      </p:sp>
      <p:sp>
        <p:nvSpPr>
          <p:cNvPr id="45" name="TextBox 44"/>
          <p:cNvSpPr txBox="1"/>
          <p:nvPr/>
        </p:nvSpPr>
        <p:spPr>
          <a:xfrm>
            <a:off x="5470317" y="1299249"/>
            <a:ext cx="787395" cy="461665"/>
          </a:xfrm>
          <a:prstGeom prst="rect">
            <a:avLst/>
          </a:prstGeom>
          <a:noFill/>
        </p:spPr>
        <p:txBody>
          <a:bodyPr wrap="none" rtlCol="0">
            <a:spAutoFit/>
          </a:bodyPr>
          <a:lstStyle/>
          <a:p>
            <a:pPr algn="ctr"/>
            <a:r>
              <a:rPr lang="en-IE" sz="800" dirty="0" smtClean="0">
                <a:latin typeface="Arial" panose="020B0604020202020204" pitchFamily="34" charset="0"/>
                <a:cs typeface="Arial" panose="020B0604020202020204" pitchFamily="34" charset="0"/>
              </a:rPr>
              <a:t>Customer </a:t>
            </a:r>
          </a:p>
          <a:p>
            <a:pPr algn="ctr"/>
            <a:r>
              <a:rPr lang="en-IE" sz="800" dirty="0" smtClean="0">
                <a:latin typeface="Arial" panose="020B0604020202020204" pitchFamily="34" charset="0"/>
                <a:cs typeface="Arial" panose="020B0604020202020204" pitchFamily="34" charset="0"/>
              </a:rPr>
              <a:t>Relationship </a:t>
            </a:r>
          </a:p>
          <a:p>
            <a:pPr algn="ctr"/>
            <a:r>
              <a:rPr lang="en-IE" sz="800" dirty="0" smtClean="0">
                <a:latin typeface="Arial" panose="020B0604020202020204" pitchFamily="34" charset="0"/>
                <a:cs typeface="Arial" panose="020B0604020202020204" pitchFamily="34" charset="0"/>
              </a:rPr>
              <a:t>Management</a:t>
            </a:r>
            <a:endParaRPr lang="en-IE" sz="800" dirty="0">
              <a:latin typeface="Arial" panose="020B0604020202020204" pitchFamily="34" charset="0"/>
              <a:cs typeface="Arial" panose="020B0604020202020204" pitchFamily="34" charset="0"/>
            </a:endParaRPr>
          </a:p>
        </p:txBody>
      </p:sp>
      <p:sp>
        <p:nvSpPr>
          <p:cNvPr id="46" name="TextBox 45"/>
          <p:cNvSpPr txBox="1"/>
          <p:nvPr/>
        </p:nvSpPr>
        <p:spPr>
          <a:xfrm>
            <a:off x="6560052" y="1299249"/>
            <a:ext cx="955676" cy="215444"/>
          </a:xfrm>
          <a:prstGeom prst="rect">
            <a:avLst/>
          </a:prstGeom>
          <a:noFill/>
        </p:spPr>
        <p:txBody>
          <a:bodyPr wrap="square" rtlCol="0">
            <a:spAutoFit/>
          </a:bodyPr>
          <a:lstStyle/>
          <a:p>
            <a:pPr algn="ctr"/>
            <a:r>
              <a:rPr lang="en-IE" sz="800" dirty="0" smtClean="0">
                <a:latin typeface="Arial" panose="020B0604020202020204" pitchFamily="34" charset="0"/>
                <a:cs typeface="Arial" panose="020B0604020202020204" pitchFamily="34" charset="0"/>
              </a:rPr>
              <a:t>eLearning</a:t>
            </a:r>
            <a:endParaRPr lang="en-IE" sz="800" dirty="0">
              <a:latin typeface="Arial" panose="020B0604020202020204" pitchFamily="34" charset="0"/>
              <a:cs typeface="Arial" panose="020B0604020202020204" pitchFamily="34" charset="0"/>
            </a:endParaRPr>
          </a:p>
        </p:txBody>
      </p:sp>
      <p:sp>
        <p:nvSpPr>
          <p:cNvPr id="47" name="TextBox 46"/>
          <p:cNvSpPr txBox="1"/>
          <p:nvPr/>
        </p:nvSpPr>
        <p:spPr>
          <a:xfrm>
            <a:off x="7708913" y="1301615"/>
            <a:ext cx="1031225" cy="215444"/>
          </a:xfrm>
          <a:prstGeom prst="rect">
            <a:avLst/>
          </a:prstGeom>
          <a:noFill/>
        </p:spPr>
        <p:txBody>
          <a:bodyPr wrap="square" rtlCol="0">
            <a:spAutoFit/>
          </a:bodyPr>
          <a:lstStyle/>
          <a:p>
            <a:pPr algn="ctr"/>
            <a:r>
              <a:rPr lang="en-IE" sz="800" dirty="0" smtClean="0">
                <a:latin typeface="Arial" panose="020B0604020202020204" pitchFamily="34" charset="0"/>
                <a:cs typeface="Arial" panose="020B0604020202020204" pitchFamily="34" charset="0"/>
              </a:rPr>
              <a:t>Quality Assurance</a:t>
            </a:r>
            <a:endParaRPr lang="en-IE" sz="800" dirty="0">
              <a:latin typeface="Arial" panose="020B0604020202020204" pitchFamily="34" charset="0"/>
              <a:cs typeface="Arial" panose="020B0604020202020204" pitchFamily="34" charset="0"/>
            </a:endParaRPr>
          </a:p>
        </p:txBody>
      </p:sp>
      <p:sp>
        <p:nvSpPr>
          <p:cNvPr id="48" name="Rounded Rectangle 47"/>
          <p:cNvSpPr/>
          <p:nvPr/>
        </p:nvSpPr>
        <p:spPr>
          <a:xfrm>
            <a:off x="4514200" y="1853239"/>
            <a:ext cx="541961" cy="32950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49" name="Rounded Rectangle 48"/>
          <p:cNvSpPr/>
          <p:nvPr/>
        </p:nvSpPr>
        <p:spPr>
          <a:xfrm>
            <a:off x="5630222" y="1845215"/>
            <a:ext cx="541961" cy="32950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pic>
        <p:nvPicPr>
          <p:cNvPr id="50" name="Picture 2" descr="C:\Users\Philip Lacey\Desktop\homeBoxImg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6915" y="1895759"/>
            <a:ext cx="328574" cy="23246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 descr="C:\Users\Philip Lacey\Desktop\homeBoxImg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491" y="1894588"/>
            <a:ext cx="143378" cy="232463"/>
          </a:xfrm>
          <a:prstGeom prst="rect">
            <a:avLst/>
          </a:prstGeom>
          <a:noFill/>
          <a:extLst>
            <a:ext uri="{909E8E84-426E-40DD-AFC4-6F175D3DCCD1}">
              <a14:hiddenFill xmlns:a14="http://schemas.microsoft.com/office/drawing/2010/main">
                <a:solidFill>
                  <a:srgbClr val="FFFFFF"/>
                </a:solidFill>
              </a14:hiddenFill>
            </a:ext>
          </a:extLst>
        </p:spPr>
      </p:pic>
      <p:sp>
        <p:nvSpPr>
          <p:cNvPr id="52" name="Rounded Rectangle 51"/>
          <p:cNvSpPr/>
          <p:nvPr/>
        </p:nvSpPr>
        <p:spPr>
          <a:xfrm>
            <a:off x="6784317" y="1853239"/>
            <a:ext cx="541961" cy="32950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pic>
        <p:nvPicPr>
          <p:cNvPr id="53" name="Picture 5" descr="C:\Users\Philip Lacey\Desktop\homeBoxImg0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6855" y="1893734"/>
            <a:ext cx="256885" cy="232463"/>
          </a:xfrm>
          <a:prstGeom prst="rect">
            <a:avLst/>
          </a:prstGeom>
          <a:noFill/>
          <a:extLst>
            <a:ext uri="{909E8E84-426E-40DD-AFC4-6F175D3DCCD1}">
              <a14:hiddenFill xmlns:a14="http://schemas.microsoft.com/office/drawing/2010/main">
                <a:solidFill>
                  <a:srgbClr val="FFFFFF"/>
                </a:solidFill>
              </a14:hiddenFill>
            </a:ext>
          </a:extLst>
        </p:spPr>
      </p:pic>
      <p:sp>
        <p:nvSpPr>
          <p:cNvPr id="54" name="Rounded Rectangle 53"/>
          <p:cNvSpPr/>
          <p:nvPr/>
        </p:nvSpPr>
        <p:spPr>
          <a:xfrm>
            <a:off x="7953545" y="1849753"/>
            <a:ext cx="541961" cy="32950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pic>
        <p:nvPicPr>
          <p:cNvPr id="55" name="Picture 4" descr="C:\Users\Philip Lacey\Desktop\homeBoxImg0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1927" y="1893734"/>
            <a:ext cx="185196" cy="232463"/>
          </a:xfrm>
          <a:prstGeom prst="rect">
            <a:avLst/>
          </a:prstGeom>
          <a:noFill/>
          <a:extLst>
            <a:ext uri="{909E8E84-426E-40DD-AFC4-6F175D3DCCD1}">
              <a14:hiddenFill xmlns:a14="http://schemas.microsoft.com/office/drawing/2010/main">
                <a:solidFill>
                  <a:srgbClr val="FFFFFF"/>
                </a:solidFill>
              </a14:hiddenFill>
            </a:ext>
          </a:extLst>
        </p:spPr>
      </p:pic>
      <p:sp>
        <p:nvSpPr>
          <p:cNvPr id="56" name="Cube 55"/>
          <p:cNvSpPr/>
          <p:nvPr/>
        </p:nvSpPr>
        <p:spPr>
          <a:xfrm>
            <a:off x="3845103" y="301807"/>
            <a:ext cx="5193790" cy="641185"/>
          </a:xfrm>
          <a:prstGeom prst="cube">
            <a:avLst/>
          </a:prstGeom>
          <a:gradFill>
            <a:gsLst>
              <a:gs pos="0">
                <a:schemeClr val="bg1">
                  <a:lumMod val="85000"/>
                </a:schemeClr>
              </a:gs>
              <a:gs pos="30000">
                <a:schemeClr val="bg1"/>
              </a:gs>
            </a:gsLst>
            <a:lin ang="3600000" scaled="0"/>
          </a:gradFill>
          <a:ln>
            <a:noFill/>
          </a:ln>
        </p:spPr>
        <p:style>
          <a:lnRef idx="1">
            <a:schemeClr val="accent3"/>
          </a:lnRef>
          <a:fillRef idx="1001">
            <a:schemeClr val="lt1"/>
          </a:fillRef>
          <a:effectRef idx="1">
            <a:schemeClr val="accent3"/>
          </a:effectRef>
          <a:fontRef idx="minor">
            <a:schemeClr val="dk1"/>
          </a:fontRef>
        </p:style>
        <p:txBody>
          <a:bodyPr rtlCol="0" anchor="ctr"/>
          <a:lstStyle/>
          <a:p>
            <a:pPr algn="ctr"/>
            <a:r>
              <a:rPr lang="en-IE" sz="1400" dirty="0" smtClean="0">
                <a:solidFill>
                  <a:srgbClr val="007DC3"/>
                </a:solidFill>
                <a:latin typeface="Arial" panose="020B0604020202020204" pitchFamily="34" charset="0"/>
                <a:cs typeface="Arial" panose="020B0604020202020204" pitchFamily="34" charset="0"/>
              </a:rPr>
              <a:t>Making Your Business Run Better</a:t>
            </a:r>
            <a:endParaRPr lang="en-IE" sz="1400" dirty="0">
              <a:solidFill>
                <a:srgbClr val="007DC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1799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200" dirty="0" smtClean="0">
                <a:solidFill>
                  <a:schemeClr val="bg1"/>
                </a:solidFill>
                <a:latin typeface="Arial" panose="020B0604020202020204" pitchFamily="34" charset="0"/>
                <a:cs typeface="Arial" panose="020B0604020202020204" pitchFamily="34" charset="0"/>
              </a:rPr>
              <a:t>Our Clients</a:t>
            </a:r>
            <a:endParaRPr lang="en-IE"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9549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latin typeface="Arial" panose="020B0604020202020204" pitchFamily="34" charset="0"/>
                <a:cs typeface="Arial" panose="020B0604020202020204" pitchFamily="34" charset="0"/>
              </a:rPr>
              <a:t>Case Study </a:t>
            </a:r>
          </a:p>
        </p:txBody>
      </p:sp>
      <p:sp>
        <p:nvSpPr>
          <p:cNvPr id="3" name="Content Placeholder 2"/>
          <p:cNvSpPr>
            <a:spLocks noGrp="1"/>
          </p:cNvSpPr>
          <p:nvPr>
            <p:ph sz="half" idx="1"/>
          </p:nvPr>
        </p:nvSpPr>
        <p:spPr>
          <a:xfrm>
            <a:off x="457200" y="1600200"/>
            <a:ext cx="3898776" cy="4525963"/>
          </a:xfrm>
        </p:spPr>
        <p:txBody>
          <a:bodyPr/>
          <a:lstStyle/>
          <a:p>
            <a:pPr marL="0" indent="0">
              <a:lnSpc>
                <a:spcPct val="150000"/>
              </a:lnSpc>
              <a:buNone/>
            </a:pPr>
            <a:r>
              <a:rPr lang="en-IE" sz="1600" dirty="0" smtClean="0">
                <a:solidFill>
                  <a:schemeClr val="tx1"/>
                </a:solidFill>
                <a:latin typeface="Arial" panose="020B0604020202020204" pitchFamily="34" charset="0"/>
                <a:cs typeface="Arial" panose="020B0604020202020204" pitchFamily="34" charset="0"/>
              </a:rPr>
              <a:t>FEXCO </a:t>
            </a:r>
            <a:r>
              <a:rPr lang="en-IE" sz="1600" dirty="0">
                <a:solidFill>
                  <a:schemeClr val="tx1"/>
                </a:solidFill>
                <a:latin typeface="Arial" panose="020B0604020202020204" pitchFamily="34" charset="0"/>
                <a:cs typeface="Arial" panose="020B0604020202020204" pitchFamily="34" charset="0"/>
              </a:rPr>
              <a:t>is one of Ireland’s leading Contact Centre Outsource </a:t>
            </a:r>
            <a:r>
              <a:rPr lang="en-IE" altLang="en-US" sz="1600" dirty="0">
                <a:solidFill>
                  <a:schemeClr val="tx1"/>
                </a:solidFill>
                <a:latin typeface="Arial" panose="020B0604020202020204" pitchFamily="34" charset="0"/>
                <a:cs typeface="Arial" panose="020B0604020202020204" pitchFamily="34" charset="0"/>
              </a:rPr>
              <a:t>Partners</a:t>
            </a:r>
            <a:r>
              <a:rPr lang="en-IE" sz="160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Their offering includes Multi-channel Capabilities, Customer Satisfaction and Quality Training </a:t>
            </a:r>
            <a:endParaRPr lang="en-IE" sz="1600" dirty="0">
              <a:solidFill>
                <a:schemeClr val="tx1"/>
              </a:solidFill>
              <a:latin typeface="Arial" panose="020B0604020202020204" pitchFamily="34" charset="0"/>
              <a:cs typeface="Arial" panose="020B0604020202020204" pitchFamily="34" charset="0"/>
            </a:endParaRPr>
          </a:p>
          <a:p>
            <a:pPr marL="0" indent="0">
              <a:buNone/>
            </a:pPr>
            <a:endParaRPr lang="en-IE" sz="1600" dirty="0" smtClean="0">
              <a:solidFill>
                <a:schemeClr val="tx1"/>
              </a:solidFill>
              <a:latin typeface="Arial" panose="020B0604020202020204" pitchFamily="34" charset="0"/>
              <a:cs typeface="Arial" panose="020B0604020202020204" pitchFamily="34" charset="0"/>
            </a:endParaRPr>
          </a:p>
          <a:p>
            <a:pPr marL="0" indent="0">
              <a:lnSpc>
                <a:spcPct val="150000"/>
              </a:lnSpc>
              <a:buNone/>
            </a:pPr>
            <a:r>
              <a:rPr lang="en-IE" sz="1600" dirty="0">
                <a:solidFill>
                  <a:schemeClr val="tx1"/>
                </a:solidFill>
                <a:latin typeface="Arial" panose="020B0604020202020204" pitchFamily="34" charset="0"/>
                <a:cs typeface="Arial" panose="020B0604020202020204" pitchFamily="34" charset="0"/>
              </a:rPr>
              <a:t>FEXCO’s Resource Planning department currently deals with over 100 daily tickets from across a multi-site environment.  </a:t>
            </a:r>
            <a:r>
              <a:rPr lang="en-IE" sz="1600" dirty="0" smtClean="0">
                <a:solidFill>
                  <a:schemeClr val="tx1"/>
                </a:solidFill>
                <a:latin typeface="Arial" panose="020B0604020202020204" pitchFamily="34" charset="0"/>
                <a:cs typeface="Arial" panose="020B0604020202020204" pitchFamily="34" charset="0"/>
              </a:rPr>
              <a:t>Incoming</a:t>
            </a:r>
            <a:endParaRPr lang="en-IE" sz="1600" dirty="0">
              <a:solidFill>
                <a:schemeClr val="tx1"/>
              </a:solidFill>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p:txBody>
          <a:bodyPr/>
          <a:lstStyle/>
          <a:p>
            <a:pPr marL="0" indent="0">
              <a:lnSpc>
                <a:spcPct val="150000"/>
              </a:lnSpc>
              <a:buNone/>
            </a:pPr>
            <a:r>
              <a:rPr lang="en-IE" sz="1600" dirty="0">
                <a:solidFill>
                  <a:schemeClr val="tx1"/>
                </a:solidFill>
                <a:latin typeface="Arial" panose="020B0604020202020204" pitchFamily="34" charset="0"/>
                <a:cs typeface="Arial" panose="020B0604020202020204" pitchFamily="34" charset="0"/>
              </a:rPr>
              <a:t>tickets were not efficiently</a:t>
            </a:r>
            <a:endParaRPr lang="en-IE" sz="1600" dirty="0">
              <a:latin typeface="Arial" panose="020B0604020202020204" pitchFamily="34" charset="0"/>
              <a:cs typeface="Arial" panose="020B0604020202020204" pitchFamily="34" charset="0"/>
            </a:endParaRPr>
          </a:p>
          <a:p>
            <a:pPr marL="0" indent="0">
              <a:lnSpc>
                <a:spcPct val="150000"/>
              </a:lnSpc>
              <a:buNone/>
            </a:pPr>
            <a:r>
              <a:rPr lang="en-IE" sz="1600" dirty="0" smtClean="0">
                <a:solidFill>
                  <a:schemeClr val="tx1"/>
                </a:solidFill>
                <a:latin typeface="Arial" panose="020B0604020202020204" pitchFamily="34" charset="0"/>
                <a:cs typeface="Arial" panose="020B0604020202020204" pitchFamily="34" charset="0"/>
              </a:rPr>
              <a:t>categorised</a:t>
            </a:r>
            <a:r>
              <a:rPr lang="en-IE" sz="1600" dirty="0">
                <a:solidFill>
                  <a:schemeClr val="tx1"/>
                </a:solidFill>
                <a:latin typeface="Arial" panose="020B0604020202020204" pitchFamily="34" charset="0"/>
                <a:cs typeface="Arial" panose="020B0604020202020204" pitchFamily="34" charset="0"/>
              </a:rPr>
              <a:t>, and they did not have search or reporting capabilities.  </a:t>
            </a:r>
            <a:endParaRPr lang="en-IE" sz="1600" dirty="0" smtClean="0">
              <a:solidFill>
                <a:schemeClr val="tx1"/>
              </a:solidFill>
              <a:latin typeface="Arial" panose="020B0604020202020204" pitchFamily="34" charset="0"/>
              <a:cs typeface="Arial" panose="020B0604020202020204" pitchFamily="34" charset="0"/>
            </a:endParaRPr>
          </a:p>
          <a:p>
            <a:pPr marL="0" indent="0">
              <a:lnSpc>
                <a:spcPct val="150000"/>
              </a:lnSpc>
              <a:buNone/>
            </a:pPr>
            <a:endParaRPr lang="en-IE" sz="1600" dirty="0">
              <a:solidFill>
                <a:schemeClr val="tx1"/>
              </a:solidFill>
              <a:latin typeface="Arial" panose="020B0604020202020204" pitchFamily="34" charset="0"/>
              <a:cs typeface="Arial" panose="020B0604020202020204" pitchFamily="34" charset="0"/>
            </a:endParaRPr>
          </a:p>
          <a:p>
            <a:pPr marL="0" indent="0">
              <a:lnSpc>
                <a:spcPct val="150000"/>
              </a:lnSpc>
              <a:buNone/>
            </a:pPr>
            <a:r>
              <a:rPr lang="en-IE" sz="1600" dirty="0">
                <a:solidFill>
                  <a:schemeClr val="tx1"/>
                </a:solidFill>
                <a:latin typeface="Arial" panose="020B0604020202020204" pitchFamily="34" charset="0"/>
                <a:cs typeface="Arial" panose="020B0604020202020204" pitchFamily="34" charset="0"/>
              </a:rPr>
              <a:t>By using a blended form in conjunction with a work list, bxp created a Ticketing Tool that logged all tickets sequentially</a:t>
            </a:r>
            <a:r>
              <a:rPr lang="en-IE" sz="1600" dirty="0" smtClean="0">
                <a:solidFill>
                  <a:schemeClr val="tx1"/>
                </a:solidFill>
                <a:latin typeface="Arial" panose="020B0604020202020204" pitchFamily="34" charset="0"/>
                <a:cs typeface="Arial" panose="020B0604020202020204" pitchFamily="34" charset="0"/>
              </a:rPr>
              <a:t> </a:t>
            </a:r>
            <a:endParaRPr lang="en-IE" sz="1600" dirty="0">
              <a:solidFill>
                <a:schemeClr val="tx1"/>
              </a:solidFill>
              <a:latin typeface="Arial" panose="020B0604020202020204" pitchFamily="34" charset="0"/>
              <a:cs typeface="Arial" panose="020B0604020202020204" pitchFamily="34" charset="0"/>
            </a:endParaRPr>
          </a:p>
          <a:p>
            <a:pPr marL="0" indent="0">
              <a:lnSpc>
                <a:spcPct val="150000"/>
              </a:lnSpc>
              <a:buNone/>
            </a:pPr>
            <a:endParaRPr lang="en-IE" sz="1600" dirty="0">
              <a:latin typeface="Arial" panose="020B0604020202020204" pitchFamily="34" charset="0"/>
              <a:cs typeface="Arial" panose="020B0604020202020204" pitchFamily="34" charset="0"/>
            </a:endParaRPr>
          </a:p>
        </p:txBody>
      </p:sp>
      <p:pic>
        <p:nvPicPr>
          <p:cNvPr id="6" name="Picture 16" descr="C:\Users\Philip Lacey\Desktop\fexc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5847" y="332656"/>
            <a:ext cx="2047789"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918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latin typeface="Arial" panose="020B0604020202020204" pitchFamily="34" charset="0"/>
                <a:cs typeface="Arial" panose="020B0604020202020204" pitchFamily="34" charset="0"/>
              </a:rPr>
              <a:t>Case Study </a:t>
            </a:r>
          </a:p>
        </p:txBody>
      </p:sp>
      <p:sp>
        <p:nvSpPr>
          <p:cNvPr id="3" name="Content Placeholder 2"/>
          <p:cNvSpPr>
            <a:spLocks noGrp="1"/>
          </p:cNvSpPr>
          <p:nvPr>
            <p:ph sz="half" idx="1"/>
          </p:nvPr>
        </p:nvSpPr>
        <p:spPr>
          <a:xfrm>
            <a:off x="457200" y="1600200"/>
            <a:ext cx="3898776" cy="4525963"/>
          </a:xfrm>
        </p:spPr>
        <p:txBody>
          <a:bodyPr/>
          <a:lstStyle/>
          <a:p>
            <a:pPr marL="0" indent="0">
              <a:lnSpc>
                <a:spcPct val="150000"/>
              </a:lnSpc>
              <a:buNone/>
            </a:pPr>
            <a:r>
              <a:rPr lang="en-IE" sz="1600" dirty="0" smtClean="0">
                <a:solidFill>
                  <a:schemeClr val="tx1"/>
                </a:solidFill>
                <a:latin typeface="Arial" panose="020B0604020202020204" pitchFamily="34" charset="0"/>
                <a:cs typeface="Arial" panose="020B0604020202020204" pitchFamily="34" charset="0"/>
              </a:rPr>
              <a:t>bxp </a:t>
            </a:r>
            <a:r>
              <a:rPr lang="en-IE" sz="1600" dirty="0">
                <a:solidFill>
                  <a:schemeClr val="tx1"/>
                </a:solidFill>
                <a:latin typeface="Arial" panose="020B0604020202020204" pitchFamily="34" charset="0"/>
                <a:cs typeface="Arial" panose="020B0604020202020204" pitchFamily="34" charset="0"/>
              </a:rPr>
              <a:t>pre-populates fields using logic management and through the intelligent use of outcomes they are able to communicate instantly with topic specialists or, for example, set automated calendar reminders. </a:t>
            </a:r>
          </a:p>
          <a:p>
            <a:pPr marL="0" indent="0">
              <a:buNone/>
            </a:pPr>
            <a:endParaRPr lang="en-IE" sz="1600" dirty="0">
              <a:solidFill>
                <a:schemeClr val="tx1"/>
              </a:solidFill>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p:txBody>
          <a:bodyPr/>
          <a:lstStyle/>
          <a:p>
            <a:pPr marL="0" indent="0">
              <a:lnSpc>
                <a:spcPct val="150000"/>
              </a:lnSpc>
              <a:buNone/>
            </a:pPr>
            <a:r>
              <a:rPr lang="en-IE" altLang="en-US" sz="1600" i="1" dirty="0">
                <a:latin typeface="Arial" panose="020B0604020202020204" pitchFamily="34" charset="0"/>
                <a:cs typeface="Arial" panose="020B0604020202020204" pitchFamily="34" charset="0"/>
              </a:rPr>
              <a:t>We are still in the pilot phase of this concept and are already seeing great improvements in the quality of the information received which has led to an increase in first call resolutions. </a:t>
            </a:r>
          </a:p>
          <a:p>
            <a:pPr marL="0" indent="0">
              <a:lnSpc>
                <a:spcPct val="150000"/>
              </a:lnSpc>
              <a:buNone/>
            </a:pPr>
            <a:r>
              <a:rPr lang="en-IE" altLang="en-US" sz="1600" i="1" dirty="0">
                <a:latin typeface="Arial" panose="020B0604020202020204" pitchFamily="34" charset="0"/>
                <a:cs typeface="Arial" panose="020B0604020202020204" pitchFamily="34" charset="0"/>
              </a:rPr>
              <a:t> </a:t>
            </a:r>
          </a:p>
          <a:p>
            <a:pPr marL="0" indent="0">
              <a:lnSpc>
                <a:spcPct val="150000"/>
              </a:lnSpc>
              <a:buNone/>
            </a:pPr>
            <a:r>
              <a:rPr lang="en-IE" altLang="en-US" sz="1600" i="1" dirty="0">
                <a:latin typeface="Arial" panose="020B0604020202020204" pitchFamily="34" charset="0"/>
                <a:cs typeface="Arial" panose="020B0604020202020204" pitchFamily="34" charset="0"/>
              </a:rPr>
              <a:t>Patrick Falvey, </a:t>
            </a:r>
            <a:endParaRPr lang="en-IE" altLang="en-US" sz="1600" i="1" dirty="0" smtClean="0">
              <a:latin typeface="Arial" panose="020B0604020202020204" pitchFamily="34" charset="0"/>
              <a:cs typeface="Arial" panose="020B0604020202020204" pitchFamily="34" charset="0"/>
            </a:endParaRPr>
          </a:p>
          <a:p>
            <a:pPr marL="0" indent="0">
              <a:lnSpc>
                <a:spcPct val="150000"/>
              </a:lnSpc>
              <a:buNone/>
            </a:pPr>
            <a:r>
              <a:rPr lang="en-IE" altLang="en-US" sz="1600" i="1" dirty="0" smtClean="0">
                <a:latin typeface="Arial" panose="020B0604020202020204" pitchFamily="34" charset="0"/>
                <a:cs typeface="Arial" panose="020B0604020202020204" pitchFamily="34" charset="0"/>
              </a:rPr>
              <a:t>Solution </a:t>
            </a:r>
            <a:r>
              <a:rPr lang="en-IE" altLang="en-US" sz="1600" i="1" dirty="0">
                <a:latin typeface="Arial" panose="020B0604020202020204" pitchFamily="34" charset="0"/>
                <a:cs typeface="Arial" panose="020B0604020202020204" pitchFamily="34" charset="0"/>
              </a:rPr>
              <a:t>Developer, </a:t>
            </a:r>
            <a:endParaRPr lang="en-IE" altLang="en-US" sz="1600" i="1" dirty="0" smtClean="0">
              <a:latin typeface="Arial" panose="020B0604020202020204" pitchFamily="34" charset="0"/>
              <a:cs typeface="Arial" panose="020B0604020202020204" pitchFamily="34" charset="0"/>
            </a:endParaRPr>
          </a:p>
          <a:p>
            <a:pPr marL="0" indent="0">
              <a:lnSpc>
                <a:spcPct val="150000"/>
              </a:lnSpc>
              <a:buNone/>
            </a:pPr>
            <a:r>
              <a:rPr lang="en-IE" altLang="en-US" sz="1600" i="1" dirty="0" smtClean="0">
                <a:latin typeface="Arial" panose="020B0604020202020204" pitchFamily="34" charset="0"/>
                <a:cs typeface="Arial" panose="020B0604020202020204" pitchFamily="34" charset="0"/>
              </a:rPr>
              <a:t>FEXCO</a:t>
            </a:r>
            <a:endParaRPr lang="en-IE" altLang="en-US" sz="1600" i="1" dirty="0">
              <a:latin typeface="Arial" panose="020B0604020202020204" pitchFamily="34" charset="0"/>
              <a:cs typeface="Arial" panose="020B0604020202020204" pitchFamily="34" charset="0"/>
            </a:endParaRPr>
          </a:p>
          <a:p>
            <a:pPr marL="0" indent="0">
              <a:lnSpc>
                <a:spcPct val="150000"/>
              </a:lnSpc>
              <a:buNone/>
            </a:pPr>
            <a:endParaRPr lang="en-IE" sz="1600" dirty="0">
              <a:solidFill>
                <a:schemeClr val="tx1"/>
              </a:solidFill>
              <a:latin typeface="Arial" panose="020B0604020202020204" pitchFamily="34" charset="0"/>
              <a:cs typeface="Arial" panose="020B0604020202020204" pitchFamily="34" charset="0"/>
            </a:endParaRPr>
          </a:p>
        </p:txBody>
      </p:sp>
      <p:pic>
        <p:nvPicPr>
          <p:cNvPr id="6" name="Picture 16" descr="C:\Users\Philip Lacey\Desktop\fexc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5847" y="332656"/>
            <a:ext cx="2047789"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912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latin typeface="Arial" panose="020B0604020202020204" pitchFamily="34" charset="0"/>
                <a:cs typeface="Arial" panose="020B0604020202020204" pitchFamily="34" charset="0"/>
              </a:rPr>
              <a:t>Case Study </a:t>
            </a:r>
          </a:p>
        </p:txBody>
      </p:sp>
      <p:sp>
        <p:nvSpPr>
          <p:cNvPr id="3" name="Content Placeholder 2"/>
          <p:cNvSpPr>
            <a:spLocks noGrp="1"/>
          </p:cNvSpPr>
          <p:nvPr>
            <p:ph sz="half" idx="1"/>
          </p:nvPr>
        </p:nvSpPr>
        <p:spPr>
          <a:xfrm>
            <a:off x="457200" y="1484784"/>
            <a:ext cx="3898776" cy="4525963"/>
          </a:xfrm>
        </p:spPr>
        <p:txBody>
          <a:bodyPr/>
          <a:lstStyle/>
          <a:p>
            <a:pPr marL="0" indent="0">
              <a:lnSpc>
                <a:spcPct val="150000"/>
              </a:lnSpc>
              <a:buNone/>
            </a:pPr>
            <a:r>
              <a:rPr lang="en-IE" sz="1600" dirty="0">
                <a:solidFill>
                  <a:schemeClr val="tx1"/>
                </a:solidFill>
                <a:latin typeface="Arial" panose="020B0604020202020204" pitchFamily="34" charset="0"/>
                <a:cs typeface="Arial" panose="020B0604020202020204" pitchFamily="34" charset="0"/>
              </a:rPr>
              <a:t> On 15 July 2014, 3Mobile and O2 combined to create a truly impressive network.  By combining the scale of O2 and Three’s passion for innovation, they provide great value with an even better network performance. </a:t>
            </a:r>
          </a:p>
          <a:p>
            <a:pPr marL="0" indent="0">
              <a:lnSpc>
                <a:spcPct val="150000"/>
              </a:lnSpc>
              <a:buNone/>
            </a:pPr>
            <a:endParaRPr lang="en-IE" altLang="en-US" sz="1600" dirty="0">
              <a:solidFill>
                <a:schemeClr val="tx1"/>
              </a:solidFill>
              <a:latin typeface="Arial" panose="020B0604020202020204" pitchFamily="34" charset="0"/>
              <a:cs typeface="Arial" panose="020B0604020202020204" pitchFamily="34" charset="0"/>
            </a:endParaRPr>
          </a:p>
          <a:p>
            <a:pPr marL="0" indent="0">
              <a:lnSpc>
                <a:spcPct val="150000"/>
              </a:lnSpc>
              <a:buNone/>
            </a:pPr>
            <a:r>
              <a:rPr lang="en-IE" altLang="en-US" sz="1600" dirty="0">
                <a:solidFill>
                  <a:schemeClr val="tx1"/>
                </a:solidFill>
                <a:latin typeface="Arial" panose="020B0604020202020204" pitchFamily="34" charset="0"/>
                <a:cs typeface="Arial" panose="020B0604020202020204" pitchFamily="34" charset="0"/>
              </a:rPr>
              <a:t>Following this successful </a:t>
            </a:r>
            <a:r>
              <a:rPr lang="en-IE" altLang="en-US" sz="1600" dirty="0" smtClean="0">
                <a:solidFill>
                  <a:schemeClr val="tx1"/>
                </a:solidFill>
                <a:latin typeface="Arial" panose="020B0604020202020204" pitchFamily="34" charset="0"/>
                <a:cs typeface="Arial" panose="020B0604020202020204" pitchFamily="34" charset="0"/>
              </a:rPr>
              <a:t>acquisition, </a:t>
            </a:r>
            <a:r>
              <a:rPr lang="en-IE" altLang="en-US" sz="1600" dirty="0">
                <a:solidFill>
                  <a:schemeClr val="tx1"/>
                </a:solidFill>
                <a:latin typeface="Arial" panose="020B0604020202020204" pitchFamily="34" charset="0"/>
                <a:cs typeface="Arial" panose="020B0604020202020204" pitchFamily="34" charset="0"/>
              </a:rPr>
              <a:t>3Mobile faced </a:t>
            </a:r>
            <a:r>
              <a:rPr lang="en-IE" altLang="en-US" sz="1600" dirty="0" smtClean="0">
                <a:solidFill>
                  <a:schemeClr val="tx1"/>
                </a:solidFill>
                <a:latin typeface="Arial" panose="020B0604020202020204" pitchFamily="34" charset="0"/>
                <a:cs typeface="Arial" panose="020B0604020202020204" pitchFamily="34" charset="0"/>
              </a:rPr>
              <a:t>the</a:t>
            </a:r>
          </a:p>
          <a:p>
            <a:pPr marL="0" indent="0">
              <a:lnSpc>
                <a:spcPct val="150000"/>
              </a:lnSpc>
              <a:buNone/>
            </a:pPr>
            <a:r>
              <a:rPr lang="en-IE" altLang="en-US" sz="1600" dirty="0" smtClean="0">
                <a:solidFill>
                  <a:schemeClr val="tx1"/>
                </a:solidFill>
                <a:latin typeface="Arial" panose="020B0604020202020204" pitchFamily="34" charset="0"/>
                <a:cs typeface="Arial" panose="020B0604020202020204" pitchFamily="34" charset="0"/>
              </a:rPr>
              <a:t>	challenge </a:t>
            </a:r>
            <a:r>
              <a:rPr lang="en-IE" altLang="en-US" sz="1600" dirty="0">
                <a:solidFill>
                  <a:schemeClr val="tx1"/>
                </a:solidFill>
                <a:latin typeface="Arial" panose="020B0604020202020204" pitchFamily="34" charset="0"/>
                <a:cs typeface="Arial" panose="020B0604020202020204" pitchFamily="34" charset="0"/>
              </a:rPr>
              <a:t>of training new </a:t>
            </a:r>
            <a:r>
              <a:rPr lang="en-IE" altLang="en-US" sz="1600" dirty="0" smtClean="0">
                <a:solidFill>
                  <a:schemeClr val="tx1"/>
                </a:solidFill>
                <a:latin typeface="Arial" panose="020B0604020202020204" pitchFamily="34" charset="0"/>
                <a:cs typeface="Arial" panose="020B0604020202020204" pitchFamily="34" charset="0"/>
              </a:rPr>
              <a:t>                          	staff </a:t>
            </a:r>
            <a:r>
              <a:rPr lang="en-IE" altLang="en-US" sz="1600" dirty="0">
                <a:solidFill>
                  <a:schemeClr val="tx1"/>
                </a:solidFill>
                <a:latin typeface="Arial" panose="020B0604020202020204" pitchFamily="34" charset="0"/>
                <a:cs typeface="Arial" panose="020B0604020202020204" pitchFamily="34" charset="0"/>
              </a:rPr>
              <a:t>members to build</a:t>
            </a:r>
          </a:p>
        </p:txBody>
      </p:sp>
      <p:sp>
        <p:nvSpPr>
          <p:cNvPr id="4" name="Content Placeholder 3"/>
          <p:cNvSpPr>
            <a:spLocks noGrp="1"/>
          </p:cNvSpPr>
          <p:nvPr>
            <p:ph sz="half" idx="2"/>
          </p:nvPr>
        </p:nvSpPr>
        <p:spPr>
          <a:xfrm>
            <a:off x="4648200" y="1484784"/>
            <a:ext cx="4038600" cy="4525963"/>
          </a:xfrm>
        </p:spPr>
        <p:txBody>
          <a:bodyPr/>
          <a:lstStyle/>
          <a:p>
            <a:pPr marL="0" indent="0">
              <a:lnSpc>
                <a:spcPct val="150000"/>
              </a:lnSpc>
              <a:buNone/>
            </a:pPr>
            <a:r>
              <a:rPr lang="en-IE" altLang="en-US" sz="1600" dirty="0" smtClean="0">
                <a:solidFill>
                  <a:schemeClr val="tx1"/>
                </a:solidFill>
                <a:latin typeface="Arial" panose="020B0604020202020204" pitchFamily="34" charset="0"/>
                <a:cs typeface="Arial" panose="020B0604020202020204" pitchFamily="34" charset="0"/>
              </a:rPr>
              <a:t>their </a:t>
            </a:r>
            <a:r>
              <a:rPr lang="en-IE" altLang="en-US" sz="1600" dirty="0">
                <a:solidFill>
                  <a:schemeClr val="tx1"/>
                </a:solidFill>
                <a:latin typeface="Arial" panose="020B0604020202020204" pitchFamily="34" charset="0"/>
                <a:cs typeface="Arial" panose="020B0604020202020204" pitchFamily="34" charset="0"/>
              </a:rPr>
              <a:t>knowledge of internal processes and procedures. </a:t>
            </a:r>
          </a:p>
          <a:p>
            <a:pPr marL="0" indent="0">
              <a:lnSpc>
                <a:spcPct val="150000"/>
              </a:lnSpc>
              <a:buNone/>
            </a:pPr>
            <a:endParaRPr lang="en-IE" sz="1600" dirty="0" smtClean="0">
              <a:solidFill>
                <a:schemeClr val="tx1"/>
              </a:solidFill>
              <a:latin typeface="Arial" panose="020B0604020202020204" pitchFamily="34" charset="0"/>
              <a:cs typeface="Arial" panose="020B0604020202020204" pitchFamily="34" charset="0"/>
            </a:endParaRPr>
          </a:p>
          <a:p>
            <a:pPr marL="0" indent="0">
              <a:lnSpc>
                <a:spcPct val="150000"/>
              </a:lnSpc>
              <a:buNone/>
            </a:pPr>
            <a:r>
              <a:rPr lang="en-IE" sz="1600" dirty="0" smtClean="0">
                <a:solidFill>
                  <a:schemeClr val="tx1"/>
                </a:solidFill>
                <a:latin typeface="Arial" panose="020B0604020202020204" pitchFamily="34" charset="0"/>
                <a:cs typeface="Arial" panose="020B0604020202020204" pitchFamily="34" charset="0"/>
              </a:rPr>
              <a:t>For </a:t>
            </a:r>
            <a:r>
              <a:rPr lang="en-IE" sz="1600" dirty="0">
                <a:solidFill>
                  <a:schemeClr val="tx1"/>
                </a:solidFill>
                <a:latin typeface="Arial" panose="020B0604020202020204" pitchFamily="34" charset="0"/>
                <a:cs typeface="Arial" panose="020B0604020202020204" pitchFamily="34" charset="0"/>
              </a:rPr>
              <a:t>example, they needed to train retail staff on store systems, including, cash and card transactions. </a:t>
            </a:r>
          </a:p>
          <a:p>
            <a:pPr marL="0" indent="0">
              <a:lnSpc>
                <a:spcPct val="150000"/>
              </a:lnSpc>
              <a:buNone/>
            </a:pPr>
            <a:endParaRPr lang="en-IE" sz="1600" dirty="0">
              <a:solidFill>
                <a:schemeClr val="tx1"/>
              </a:solidFill>
              <a:latin typeface="Arial" panose="020B0604020202020204" pitchFamily="34" charset="0"/>
              <a:cs typeface="Arial" panose="020B0604020202020204" pitchFamily="34" charset="0"/>
            </a:endParaRPr>
          </a:p>
          <a:p>
            <a:pPr marL="0" indent="0">
              <a:lnSpc>
                <a:spcPct val="150000"/>
              </a:lnSpc>
              <a:buNone/>
            </a:pPr>
            <a:r>
              <a:rPr lang="en-IE" sz="1600" dirty="0">
                <a:solidFill>
                  <a:schemeClr val="tx1"/>
                </a:solidFill>
                <a:latin typeface="Arial" panose="020B0604020202020204" pitchFamily="34" charset="0"/>
                <a:cs typeface="Arial" panose="020B0604020202020204" pitchFamily="34" charset="0"/>
              </a:rPr>
              <a:t>They also needed to provide information on products, promotions, and special deals.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0392" y="260648"/>
            <a:ext cx="971968" cy="1231658"/>
          </a:xfrm>
          <a:prstGeom prst="rect">
            <a:avLst/>
          </a:prstGeom>
        </p:spPr>
      </p:pic>
    </p:spTree>
    <p:extLst>
      <p:ext uri="{BB962C8B-B14F-4D97-AF65-F5344CB8AC3E}">
        <p14:creationId xmlns:p14="http://schemas.microsoft.com/office/powerpoint/2010/main" val="1759740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latin typeface="Arial" panose="020B0604020202020204" pitchFamily="34" charset="0"/>
                <a:cs typeface="Arial" panose="020B0604020202020204" pitchFamily="34" charset="0"/>
              </a:rPr>
              <a:t>Case Study </a:t>
            </a:r>
          </a:p>
        </p:txBody>
      </p:sp>
      <p:sp>
        <p:nvSpPr>
          <p:cNvPr id="3" name="Content Placeholder 2"/>
          <p:cNvSpPr>
            <a:spLocks noGrp="1"/>
          </p:cNvSpPr>
          <p:nvPr>
            <p:ph sz="half" idx="1"/>
          </p:nvPr>
        </p:nvSpPr>
        <p:spPr>
          <a:xfrm>
            <a:off x="457200" y="1484784"/>
            <a:ext cx="3898776" cy="4525963"/>
          </a:xfrm>
        </p:spPr>
        <p:txBody>
          <a:bodyPr/>
          <a:lstStyle/>
          <a:p>
            <a:pPr marL="0" indent="0">
              <a:lnSpc>
                <a:spcPct val="150000"/>
              </a:lnSpc>
              <a:buNone/>
            </a:pPr>
            <a:r>
              <a:rPr lang="en-IE" sz="1600" dirty="0">
                <a:solidFill>
                  <a:schemeClr val="tx1"/>
                </a:solidFill>
                <a:latin typeface="Arial" panose="020B0604020202020204" pitchFamily="34" charset="0"/>
                <a:cs typeface="Arial" panose="020B0604020202020204" pitchFamily="34" charset="0"/>
              </a:rPr>
              <a:t>Having previously delivered training through a blend of classroom and desk-side training. 3 wanted to improve their training by making the training more accessible, faster and more varied.</a:t>
            </a:r>
          </a:p>
          <a:p>
            <a:pPr marL="0" indent="0">
              <a:lnSpc>
                <a:spcPct val="150000"/>
              </a:lnSpc>
              <a:buNone/>
            </a:pPr>
            <a:endParaRPr lang="en-IE" sz="1600" dirty="0">
              <a:solidFill>
                <a:schemeClr val="tx1"/>
              </a:solidFill>
              <a:latin typeface="Arial" panose="020B0604020202020204" pitchFamily="34" charset="0"/>
              <a:cs typeface="Arial" panose="020B0604020202020204" pitchFamily="34" charset="0"/>
            </a:endParaRPr>
          </a:p>
          <a:p>
            <a:pPr marL="0" indent="0">
              <a:lnSpc>
                <a:spcPct val="150000"/>
              </a:lnSpc>
              <a:buNone/>
            </a:pPr>
            <a:r>
              <a:rPr lang="en-IE" sz="1600" dirty="0">
                <a:solidFill>
                  <a:schemeClr val="tx1"/>
                </a:solidFill>
                <a:latin typeface="Arial" panose="020B0604020202020204" pitchFamily="34" charset="0"/>
                <a:cs typeface="Arial" panose="020B0604020202020204" pitchFamily="34" charset="0"/>
              </a:rPr>
              <a:t>The flexibility of </a:t>
            </a:r>
            <a:r>
              <a:rPr lang="en-IE" sz="1600" dirty="0" err="1">
                <a:solidFill>
                  <a:schemeClr val="tx1"/>
                </a:solidFill>
                <a:latin typeface="Arial" panose="020B0604020202020204" pitchFamily="34" charset="0"/>
                <a:cs typeface="Arial" panose="020B0604020202020204" pitchFamily="34" charset="0"/>
              </a:rPr>
              <a:t>bxp’s</a:t>
            </a:r>
            <a:r>
              <a:rPr lang="en-IE" sz="1600" dirty="0">
                <a:solidFill>
                  <a:schemeClr val="tx1"/>
                </a:solidFill>
                <a:latin typeface="Arial" panose="020B0604020202020204" pitchFamily="34" charset="0"/>
                <a:cs typeface="Arial" panose="020B0604020202020204" pitchFamily="34" charset="0"/>
              </a:rPr>
              <a:t> eLearning platform means that virtually any media can be loaded in seconds and the relevant personnel can </a:t>
            </a:r>
            <a:r>
              <a:rPr lang="en-IE" sz="1600" dirty="0" smtClean="0">
                <a:solidFill>
                  <a:schemeClr val="tx1"/>
                </a:solidFill>
                <a:latin typeface="Arial" panose="020B0604020202020204" pitchFamily="34" charset="0"/>
                <a:cs typeface="Arial" panose="020B0604020202020204" pitchFamily="34" charset="0"/>
              </a:rPr>
              <a:t>	access 	the </a:t>
            </a:r>
            <a:r>
              <a:rPr lang="en-IE" sz="1600" dirty="0">
                <a:solidFill>
                  <a:schemeClr val="tx1"/>
                </a:solidFill>
                <a:latin typeface="Arial" panose="020B0604020202020204" pitchFamily="34" charset="0"/>
                <a:cs typeface="Arial" panose="020B0604020202020204" pitchFamily="34" charset="0"/>
              </a:rPr>
              <a:t>material from </a:t>
            </a:r>
            <a:r>
              <a:rPr lang="en-IE" sz="1600" dirty="0" smtClean="0">
                <a:solidFill>
                  <a:schemeClr val="tx1"/>
                </a:solidFill>
                <a:latin typeface="Arial" panose="020B0604020202020204" pitchFamily="34" charset="0"/>
                <a:cs typeface="Arial" panose="020B0604020202020204" pitchFamily="34" charset="0"/>
              </a:rPr>
              <a:t>	any 	location on any </a:t>
            </a:r>
            <a:r>
              <a:rPr lang="en-IE" sz="1600" dirty="0">
                <a:solidFill>
                  <a:schemeClr val="tx1"/>
                </a:solidFill>
                <a:latin typeface="Arial" panose="020B0604020202020204" pitchFamily="34" charset="0"/>
                <a:cs typeface="Arial" panose="020B0604020202020204" pitchFamily="34" charset="0"/>
              </a:rPr>
              <a:t>device.</a:t>
            </a:r>
          </a:p>
          <a:p>
            <a:pPr marL="0" indent="0">
              <a:buNone/>
            </a:pPr>
            <a:endParaRPr lang="en-IE" sz="1600" dirty="0">
              <a:solidFill>
                <a:schemeClr val="tx1"/>
              </a:solidFill>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4648200" y="1484784"/>
            <a:ext cx="4038600" cy="4525963"/>
          </a:xfrm>
        </p:spPr>
        <p:txBody>
          <a:bodyPr/>
          <a:lstStyle/>
          <a:p>
            <a:pPr marL="0" indent="0">
              <a:lnSpc>
                <a:spcPct val="150000"/>
              </a:lnSpc>
              <a:buNone/>
            </a:pPr>
            <a:r>
              <a:rPr lang="en-IE" sz="1600" i="1" dirty="0" err="1">
                <a:latin typeface="Arial" panose="020B0604020202020204" pitchFamily="34" charset="0"/>
                <a:cs typeface="Arial" panose="020B0604020202020204" pitchFamily="34" charset="0"/>
              </a:rPr>
              <a:t>bxp</a:t>
            </a:r>
            <a:r>
              <a:rPr lang="en-IE" sz="1600" i="1" dirty="0">
                <a:latin typeface="Arial" panose="020B0604020202020204" pitchFamily="34" charset="0"/>
                <a:cs typeface="Arial" panose="020B0604020202020204" pitchFamily="34" charset="0"/>
              </a:rPr>
              <a:t> has significantly reduced the time taken both to create the material, and to deliver it, taking travel, for example, virtually out of the picture. Taking into account content management combined with trainers and trainee time, the number of man hours saved is already being measured in the hundreds.</a:t>
            </a:r>
          </a:p>
          <a:p>
            <a:pPr marL="0" indent="0">
              <a:lnSpc>
                <a:spcPct val="150000"/>
              </a:lnSpc>
              <a:buNone/>
            </a:pPr>
            <a:endParaRPr lang="en-IE" sz="1600" i="1" dirty="0">
              <a:latin typeface="Arial" panose="020B0604020202020204" pitchFamily="34" charset="0"/>
              <a:cs typeface="Arial" panose="020B0604020202020204" pitchFamily="34" charset="0"/>
            </a:endParaRPr>
          </a:p>
          <a:p>
            <a:pPr marL="0" indent="0">
              <a:lnSpc>
                <a:spcPct val="150000"/>
              </a:lnSpc>
              <a:buNone/>
            </a:pPr>
            <a:r>
              <a:rPr lang="en-IE" sz="1600" i="1" dirty="0">
                <a:latin typeface="Arial" panose="020B0604020202020204" pitchFamily="34" charset="0"/>
                <a:cs typeface="Arial" panose="020B0604020202020204" pitchFamily="34" charset="0"/>
              </a:rPr>
              <a:t>Raquel Hanley, Head of L &amp; 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0392" y="260648"/>
            <a:ext cx="971968" cy="1231658"/>
          </a:xfrm>
          <a:prstGeom prst="rect">
            <a:avLst/>
          </a:prstGeom>
        </p:spPr>
      </p:pic>
    </p:spTree>
    <p:extLst>
      <p:ext uri="{BB962C8B-B14F-4D97-AF65-F5344CB8AC3E}">
        <p14:creationId xmlns:p14="http://schemas.microsoft.com/office/powerpoint/2010/main" val="4090275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ube 22"/>
          <p:cNvSpPr/>
          <p:nvPr/>
        </p:nvSpPr>
        <p:spPr>
          <a:xfrm>
            <a:off x="467544" y="3603865"/>
            <a:ext cx="8280920" cy="1537144"/>
          </a:xfrm>
          <a:prstGeom prst="cube">
            <a:avLst>
              <a:gd name="adj" fmla="val 46495"/>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2700000" scaled="1"/>
            <a:tileRec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IE" dirty="0" smtClean="0">
                <a:solidFill>
                  <a:schemeClr val="tx1"/>
                </a:solidFill>
                <a:latin typeface="Arial" panose="020B0604020202020204" pitchFamily="34" charset="0"/>
                <a:cs typeface="Arial" panose="020B0604020202020204" pitchFamily="34" charset="0"/>
              </a:rPr>
              <a:t>Systems Integration</a:t>
            </a:r>
            <a:endParaRPr lang="en-IE" dirty="0">
              <a:solidFill>
                <a:schemeClr val="tx1"/>
              </a:solidFill>
              <a:latin typeface="Arial" panose="020B0604020202020204" pitchFamily="34" charset="0"/>
              <a:cs typeface="Arial" panose="020B0604020202020204" pitchFamily="34" charset="0"/>
            </a:endParaRPr>
          </a:p>
        </p:txBody>
      </p:sp>
      <p:sp>
        <p:nvSpPr>
          <p:cNvPr id="6" name="Cube 5"/>
          <p:cNvSpPr/>
          <p:nvPr/>
        </p:nvSpPr>
        <p:spPr>
          <a:xfrm>
            <a:off x="899592" y="3676130"/>
            <a:ext cx="2031139" cy="469558"/>
          </a:xfrm>
          <a:prstGeom prst="cube">
            <a:avLst>
              <a:gd name="adj" fmla="val 7061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7" name="Can 6"/>
          <p:cNvSpPr/>
          <p:nvPr/>
        </p:nvSpPr>
        <p:spPr>
          <a:xfrm>
            <a:off x="1229106" y="1548016"/>
            <a:ext cx="1474573" cy="2380735"/>
          </a:xfrm>
          <a:prstGeom prst="can">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8" name="Cube 7"/>
          <p:cNvSpPr/>
          <p:nvPr/>
        </p:nvSpPr>
        <p:spPr>
          <a:xfrm>
            <a:off x="960863" y="1457396"/>
            <a:ext cx="2031139" cy="469558"/>
          </a:xfrm>
          <a:prstGeom prst="cube">
            <a:avLst>
              <a:gd name="adj" fmla="val 7061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9" name="Cube 8"/>
          <p:cNvSpPr/>
          <p:nvPr/>
        </p:nvSpPr>
        <p:spPr>
          <a:xfrm>
            <a:off x="2678453" y="3676130"/>
            <a:ext cx="2031139" cy="469558"/>
          </a:xfrm>
          <a:prstGeom prst="cube">
            <a:avLst>
              <a:gd name="adj" fmla="val 70614"/>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0" name="Cube 9"/>
          <p:cNvSpPr/>
          <p:nvPr/>
        </p:nvSpPr>
        <p:spPr>
          <a:xfrm>
            <a:off x="4490778" y="3676130"/>
            <a:ext cx="2031139" cy="469558"/>
          </a:xfrm>
          <a:prstGeom prst="cube">
            <a:avLst>
              <a:gd name="adj" fmla="val 70614"/>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1" name="Cube 10"/>
          <p:cNvSpPr/>
          <p:nvPr/>
        </p:nvSpPr>
        <p:spPr>
          <a:xfrm>
            <a:off x="6344293" y="3653265"/>
            <a:ext cx="2031139" cy="469558"/>
          </a:xfrm>
          <a:prstGeom prst="cube">
            <a:avLst>
              <a:gd name="adj" fmla="val 7061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2" name="Can 11"/>
          <p:cNvSpPr/>
          <p:nvPr/>
        </p:nvSpPr>
        <p:spPr>
          <a:xfrm>
            <a:off x="3008480" y="1548015"/>
            <a:ext cx="1474573" cy="2380735"/>
          </a:xfrm>
          <a:prstGeom prst="can">
            <a:avLst/>
          </a:prstGeom>
          <a:gradFill flip="none"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2700000" scaled="1"/>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3" name="Can 12"/>
          <p:cNvSpPr/>
          <p:nvPr/>
        </p:nvSpPr>
        <p:spPr>
          <a:xfrm>
            <a:off x="4820803" y="1548014"/>
            <a:ext cx="1474573" cy="2380735"/>
          </a:xfrm>
          <a:prstGeom prst="can">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2700000" scaled="1"/>
            <a:tileRec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4" name="Can 13"/>
          <p:cNvSpPr/>
          <p:nvPr/>
        </p:nvSpPr>
        <p:spPr>
          <a:xfrm>
            <a:off x="6674316" y="1548013"/>
            <a:ext cx="1474573" cy="2380735"/>
          </a:xfrm>
          <a:prstGeom prst="can">
            <a:avLst/>
          </a:prstGeom>
          <a:gradFill flip="none"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2700000" scaled="1"/>
            <a:tileRect/>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5" name="Cube 14"/>
          <p:cNvSpPr/>
          <p:nvPr/>
        </p:nvSpPr>
        <p:spPr>
          <a:xfrm>
            <a:off x="2798411" y="1473157"/>
            <a:ext cx="2031139" cy="469558"/>
          </a:xfrm>
          <a:prstGeom prst="cube">
            <a:avLst>
              <a:gd name="adj" fmla="val 70614"/>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6" name="Cube 15"/>
          <p:cNvSpPr/>
          <p:nvPr/>
        </p:nvSpPr>
        <p:spPr>
          <a:xfrm>
            <a:off x="4610736" y="1473157"/>
            <a:ext cx="2031139" cy="469558"/>
          </a:xfrm>
          <a:prstGeom prst="cube">
            <a:avLst>
              <a:gd name="adj" fmla="val 70614"/>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7" name="Cube 16"/>
          <p:cNvSpPr/>
          <p:nvPr/>
        </p:nvSpPr>
        <p:spPr>
          <a:xfrm>
            <a:off x="6464251" y="1450292"/>
            <a:ext cx="2031139" cy="469558"/>
          </a:xfrm>
          <a:prstGeom prst="cube">
            <a:avLst>
              <a:gd name="adj" fmla="val 7061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8" name="TextBox 17"/>
          <p:cNvSpPr txBox="1"/>
          <p:nvPr/>
        </p:nvSpPr>
        <p:spPr>
          <a:xfrm>
            <a:off x="1280949" y="2348880"/>
            <a:ext cx="1228221" cy="523220"/>
          </a:xfrm>
          <a:prstGeom prst="rect">
            <a:avLst/>
          </a:prstGeom>
          <a:noFill/>
        </p:spPr>
        <p:txBody>
          <a:bodyPr wrap="none" rtlCol="0">
            <a:spAutoFit/>
          </a:bodyPr>
          <a:lstStyle/>
          <a:p>
            <a:pPr algn="ctr"/>
            <a:r>
              <a:rPr lang="en-IE" sz="1400" dirty="0" smtClean="0">
                <a:latin typeface="Arial" panose="020B0604020202020204" pitchFamily="34" charset="0"/>
                <a:cs typeface="Arial" panose="020B0604020202020204" pitchFamily="34" charset="0"/>
              </a:rPr>
              <a:t>Contact </a:t>
            </a:r>
          </a:p>
          <a:p>
            <a:pPr algn="ctr"/>
            <a:r>
              <a:rPr lang="en-IE" sz="1400" dirty="0" smtClean="0">
                <a:latin typeface="Arial" panose="020B0604020202020204" pitchFamily="34" charset="0"/>
                <a:cs typeface="Arial" panose="020B0604020202020204" pitchFamily="34" charset="0"/>
              </a:rPr>
              <a:t>Management</a:t>
            </a:r>
            <a:endParaRPr lang="en-IE" sz="1400" dirty="0">
              <a:latin typeface="Arial" panose="020B0604020202020204" pitchFamily="34" charset="0"/>
              <a:cs typeface="Arial" panose="020B0604020202020204" pitchFamily="34" charset="0"/>
            </a:endParaRPr>
          </a:p>
        </p:txBody>
      </p:sp>
      <p:sp>
        <p:nvSpPr>
          <p:cNvPr id="19" name="TextBox 18"/>
          <p:cNvSpPr txBox="1"/>
          <p:nvPr/>
        </p:nvSpPr>
        <p:spPr>
          <a:xfrm>
            <a:off x="3072362" y="2348880"/>
            <a:ext cx="1228221" cy="738664"/>
          </a:xfrm>
          <a:prstGeom prst="rect">
            <a:avLst/>
          </a:prstGeom>
          <a:noFill/>
        </p:spPr>
        <p:txBody>
          <a:bodyPr wrap="none" rtlCol="0">
            <a:spAutoFit/>
          </a:bodyPr>
          <a:lstStyle/>
          <a:p>
            <a:pPr algn="ctr"/>
            <a:r>
              <a:rPr lang="en-IE" sz="1400" dirty="0" smtClean="0">
                <a:latin typeface="Arial" panose="020B0604020202020204" pitchFamily="34" charset="0"/>
                <a:cs typeface="Arial" panose="020B0604020202020204" pitchFamily="34" charset="0"/>
              </a:rPr>
              <a:t>Customer </a:t>
            </a:r>
          </a:p>
          <a:p>
            <a:pPr algn="ctr"/>
            <a:r>
              <a:rPr lang="en-IE" sz="1400" dirty="0" smtClean="0">
                <a:latin typeface="Arial" panose="020B0604020202020204" pitchFamily="34" charset="0"/>
                <a:cs typeface="Arial" panose="020B0604020202020204" pitchFamily="34" charset="0"/>
              </a:rPr>
              <a:t>Relationship </a:t>
            </a:r>
          </a:p>
          <a:p>
            <a:pPr algn="ctr"/>
            <a:r>
              <a:rPr lang="en-IE" sz="1400" dirty="0" smtClean="0">
                <a:latin typeface="Arial" panose="020B0604020202020204" pitchFamily="34" charset="0"/>
                <a:cs typeface="Arial" panose="020B0604020202020204" pitchFamily="34" charset="0"/>
              </a:rPr>
              <a:t>Management</a:t>
            </a:r>
            <a:endParaRPr lang="en-IE" sz="1400" dirty="0">
              <a:latin typeface="Arial" panose="020B0604020202020204" pitchFamily="34" charset="0"/>
              <a:cs typeface="Arial" panose="020B0604020202020204" pitchFamily="34" charset="0"/>
            </a:endParaRPr>
          </a:p>
        </p:txBody>
      </p:sp>
      <p:sp>
        <p:nvSpPr>
          <p:cNvPr id="20" name="TextBox 19"/>
          <p:cNvSpPr txBox="1"/>
          <p:nvPr/>
        </p:nvSpPr>
        <p:spPr>
          <a:xfrm>
            <a:off x="4796228" y="2348880"/>
            <a:ext cx="1523719" cy="307777"/>
          </a:xfrm>
          <a:prstGeom prst="rect">
            <a:avLst/>
          </a:prstGeom>
          <a:noFill/>
        </p:spPr>
        <p:txBody>
          <a:bodyPr wrap="square" rtlCol="0">
            <a:spAutoFit/>
          </a:bodyPr>
          <a:lstStyle/>
          <a:p>
            <a:pPr algn="ctr"/>
            <a:r>
              <a:rPr lang="en-IE" sz="1400" dirty="0" smtClean="0">
                <a:latin typeface="Arial" panose="020B0604020202020204" pitchFamily="34" charset="0"/>
                <a:cs typeface="Arial" panose="020B0604020202020204" pitchFamily="34" charset="0"/>
              </a:rPr>
              <a:t>eLearning</a:t>
            </a:r>
            <a:endParaRPr lang="en-IE" sz="1400" dirty="0">
              <a:latin typeface="Arial" panose="020B0604020202020204" pitchFamily="34" charset="0"/>
              <a:cs typeface="Arial" panose="020B0604020202020204" pitchFamily="34" charset="0"/>
            </a:endParaRPr>
          </a:p>
        </p:txBody>
      </p:sp>
      <p:sp>
        <p:nvSpPr>
          <p:cNvPr id="21" name="TextBox 20"/>
          <p:cNvSpPr txBox="1"/>
          <p:nvPr/>
        </p:nvSpPr>
        <p:spPr>
          <a:xfrm>
            <a:off x="6627959" y="2352467"/>
            <a:ext cx="1644173" cy="307777"/>
          </a:xfrm>
          <a:prstGeom prst="rect">
            <a:avLst/>
          </a:prstGeom>
          <a:noFill/>
        </p:spPr>
        <p:txBody>
          <a:bodyPr wrap="square" rtlCol="0">
            <a:spAutoFit/>
          </a:bodyPr>
          <a:lstStyle/>
          <a:p>
            <a:pPr algn="ctr"/>
            <a:r>
              <a:rPr lang="en-IE" sz="1400" dirty="0" smtClean="0">
                <a:latin typeface="Arial" panose="020B0604020202020204" pitchFamily="34" charset="0"/>
                <a:cs typeface="Arial" panose="020B0604020202020204" pitchFamily="34" charset="0"/>
              </a:rPr>
              <a:t>Quality Assurance</a:t>
            </a:r>
            <a:endParaRPr lang="en-IE" sz="1400" dirty="0">
              <a:latin typeface="Arial" panose="020B0604020202020204" pitchFamily="34" charset="0"/>
              <a:cs typeface="Arial" panose="020B0604020202020204" pitchFamily="34" charset="0"/>
            </a:endParaRPr>
          </a:p>
        </p:txBody>
      </p:sp>
      <p:sp>
        <p:nvSpPr>
          <p:cNvPr id="4" name="Rounded Rectangle 3"/>
          <p:cNvSpPr/>
          <p:nvPr/>
        </p:nvSpPr>
        <p:spPr>
          <a:xfrm>
            <a:off x="1534344" y="3188754"/>
            <a:ext cx="864096" cy="49954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28" name="Rounded Rectangle 27"/>
          <p:cNvSpPr/>
          <p:nvPr/>
        </p:nvSpPr>
        <p:spPr>
          <a:xfrm>
            <a:off x="3313718" y="3176588"/>
            <a:ext cx="864096" cy="49954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pic>
        <p:nvPicPr>
          <p:cNvPr id="1026" name="Picture 2" descr="C:\Users\Philip Lacey\Desktop\homeBoxImg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828" y="3253215"/>
            <a:ext cx="523875" cy="3524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hilip Lacey\Desktop\homeBoxImg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092" y="3251440"/>
            <a:ext cx="228600" cy="352425"/>
          </a:xfrm>
          <a:prstGeom prst="rect">
            <a:avLst/>
          </a:prstGeom>
          <a:noFill/>
          <a:extLst>
            <a:ext uri="{909E8E84-426E-40DD-AFC4-6F175D3DCCD1}">
              <a14:hiddenFill xmlns:a14="http://schemas.microsoft.com/office/drawing/2010/main">
                <a:solidFill>
                  <a:srgbClr val="FFFFFF"/>
                </a:solidFill>
              </a14:hiddenFill>
            </a:ext>
          </a:extLst>
        </p:spPr>
      </p:pic>
      <p:sp>
        <p:nvSpPr>
          <p:cNvPr id="29" name="Rounded Rectangle 28"/>
          <p:cNvSpPr/>
          <p:nvPr/>
        </p:nvSpPr>
        <p:spPr>
          <a:xfrm>
            <a:off x="5153794" y="3188754"/>
            <a:ext cx="864096" cy="49954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pic>
        <p:nvPicPr>
          <p:cNvPr id="1029" name="Picture 5" descr="C:\Users\Philip Lacey\Desktop\homeBoxImg0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055" y="3250146"/>
            <a:ext cx="409575" cy="352425"/>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a:xfrm>
            <a:off x="7017997" y="3183468"/>
            <a:ext cx="864096" cy="49954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pic>
        <p:nvPicPr>
          <p:cNvPr id="1028" name="Picture 4" descr="C:\Users\Philip Lacey\Desktop\homeBoxImg0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2407" y="3250145"/>
            <a:ext cx="295275" cy="352425"/>
          </a:xfrm>
          <a:prstGeom prst="rect">
            <a:avLst/>
          </a:prstGeom>
          <a:noFill/>
          <a:extLst>
            <a:ext uri="{909E8E84-426E-40DD-AFC4-6F175D3DCCD1}">
              <a14:hiddenFill xmlns:a14="http://schemas.microsoft.com/office/drawing/2010/main">
                <a:solidFill>
                  <a:srgbClr val="FFFFFF"/>
                </a:solidFill>
              </a14:hiddenFill>
            </a:ext>
          </a:extLst>
        </p:spPr>
      </p:pic>
      <p:sp>
        <p:nvSpPr>
          <p:cNvPr id="22" name="Cube 21"/>
          <p:cNvSpPr/>
          <p:nvPr/>
        </p:nvSpPr>
        <p:spPr>
          <a:xfrm>
            <a:off x="467544" y="836712"/>
            <a:ext cx="8280920" cy="972065"/>
          </a:xfrm>
          <a:prstGeom prst="cube">
            <a:avLst/>
          </a:prstGeom>
          <a:gradFill>
            <a:gsLst>
              <a:gs pos="0">
                <a:schemeClr val="bg1">
                  <a:lumMod val="85000"/>
                </a:schemeClr>
              </a:gs>
              <a:gs pos="30000">
                <a:schemeClr val="bg1"/>
              </a:gs>
            </a:gsLst>
            <a:lin ang="3600000" scaled="0"/>
          </a:gradFill>
          <a:ln>
            <a:noFill/>
          </a:ln>
        </p:spPr>
        <p:style>
          <a:lnRef idx="1">
            <a:schemeClr val="accent3"/>
          </a:lnRef>
          <a:fillRef idx="1001">
            <a:schemeClr val="lt1"/>
          </a:fillRef>
          <a:effectRef idx="1">
            <a:schemeClr val="accent3"/>
          </a:effectRef>
          <a:fontRef idx="minor">
            <a:schemeClr val="dk1"/>
          </a:fontRef>
        </p:style>
        <p:txBody>
          <a:bodyPr rtlCol="0" anchor="ctr"/>
          <a:lstStyle/>
          <a:p>
            <a:pPr algn="ctr"/>
            <a:r>
              <a:rPr lang="en-IE" dirty="0" smtClean="0">
                <a:solidFill>
                  <a:srgbClr val="007DC3"/>
                </a:solidFill>
                <a:latin typeface="Arial" panose="020B0604020202020204" pitchFamily="34" charset="0"/>
                <a:cs typeface="Arial" panose="020B0604020202020204" pitchFamily="34" charset="0"/>
              </a:rPr>
              <a:t>Making Your Business Run Better</a:t>
            </a:r>
            <a:endParaRPr lang="en-IE" dirty="0">
              <a:solidFill>
                <a:srgbClr val="007DC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9064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200" dirty="0" smtClean="0">
                <a:solidFill>
                  <a:schemeClr val="bg1"/>
                </a:solidFill>
                <a:latin typeface="Arial" panose="020B0604020202020204" pitchFamily="34" charset="0"/>
                <a:cs typeface="Arial" panose="020B0604020202020204" pitchFamily="34" charset="0"/>
              </a:rPr>
              <a:t>Innovation</a:t>
            </a:r>
            <a:endParaRPr lang="en-IE"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1995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232256" y="2763853"/>
            <a:ext cx="2199644" cy="30510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800" dirty="0" smtClean="0">
                <a:latin typeface="Arial" panose="020B0604020202020204" pitchFamily="34" charset="0"/>
                <a:cs typeface="Arial" panose="020B0604020202020204" pitchFamily="34" charset="0"/>
              </a:rPr>
              <a:t>Database Engine</a:t>
            </a:r>
            <a:endParaRPr lang="en-IE" sz="800" dirty="0">
              <a:latin typeface="Arial" panose="020B0604020202020204" pitchFamily="34" charset="0"/>
              <a:cs typeface="Arial" panose="020B0604020202020204" pitchFamily="34" charset="0"/>
            </a:endParaRPr>
          </a:p>
        </p:txBody>
      </p:sp>
      <p:sp>
        <p:nvSpPr>
          <p:cNvPr id="8" name="Rectangle 7"/>
          <p:cNvSpPr/>
          <p:nvPr/>
        </p:nvSpPr>
        <p:spPr>
          <a:xfrm>
            <a:off x="2232255" y="1916832"/>
            <a:ext cx="2201908" cy="30510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800" dirty="0" smtClean="0">
                <a:latin typeface="Arial" panose="020B0604020202020204" pitchFamily="34" charset="0"/>
                <a:cs typeface="Arial" panose="020B0604020202020204" pitchFamily="34" charset="0"/>
              </a:rPr>
              <a:t>Programming Language</a:t>
            </a:r>
            <a:endParaRPr lang="en-IE" sz="800" dirty="0">
              <a:latin typeface="Arial" panose="020B0604020202020204" pitchFamily="34" charset="0"/>
              <a:cs typeface="Arial" panose="020B0604020202020204" pitchFamily="34" charset="0"/>
            </a:endParaRPr>
          </a:p>
        </p:txBody>
      </p:sp>
      <p:sp>
        <p:nvSpPr>
          <p:cNvPr id="19" name="Rectangle 18"/>
          <p:cNvSpPr/>
          <p:nvPr/>
        </p:nvSpPr>
        <p:spPr>
          <a:xfrm>
            <a:off x="2232255" y="4581128"/>
            <a:ext cx="2201908" cy="30510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800" dirty="0" smtClean="0">
                <a:latin typeface="Arial" panose="020B0604020202020204" pitchFamily="34" charset="0"/>
                <a:cs typeface="Arial" panose="020B0604020202020204" pitchFamily="34" charset="0"/>
              </a:rPr>
              <a:t>Operating System</a:t>
            </a:r>
            <a:endParaRPr lang="en-IE" sz="800" dirty="0">
              <a:latin typeface="Arial" panose="020B0604020202020204" pitchFamily="34" charset="0"/>
              <a:cs typeface="Arial" panose="020B0604020202020204" pitchFamily="34" charset="0"/>
            </a:endParaRPr>
          </a:p>
        </p:txBody>
      </p:sp>
      <p:sp>
        <p:nvSpPr>
          <p:cNvPr id="18" name="Rectangle 17"/>
          <p:cNvSpPr/>
          <p:nvPr/>
        </p:nvSpPr>
        <p:spPr>
          <a:xfrm>
            <a:off x="2232255" y="3645024"/>
            <a:ext cx="2201908" cy="31959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800" dirty="0" smtClean="0">
                <a:latin typeface="Arial" panose="020B0604020202020204" pitchFamily="34" charset="0"/>
                <a:cs typeface="Arial" panose="020B0604020202020204" pitchFamily="34" charset="0"/>
              </a:rPr>
              <a:t>Web Server Engine</a:t>
            </a:r>
            <a:endParaRPr lang="en-IE" sz="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From the ground up</a:t>
            </a:r>
            <a:endParaRPr lang="en-IE" dirty="0">
              <a:latin typeface="Arial" panose="020B0604020202020204" pitchFamily="34" charset="0"/>
              <a:cs typeface="Arial" panose="020B0604020202020204" pitchFamily="34" charset="0"/>
            </a:endParaRPr>
          </a:p>
        </p:txBody>
      </p:sp>
      <p:sp>
        <p:nvSpPr>
          <p:cNvPr id="6" name="Rectangle 5"/>
          <p:cNvSpPr/>
          <p:nvPr/>
        </p:nvSpPr>
        <p:spPr>
          <a:xfrm>
            <a:off x="107504" y="4268040"/>
            <a:ext cx="2124751" cy="8668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Linux</a:t>
            </a:r>
            <a:endParaRPr lang="en-IE" dirty="0">
              <a:latin typeface="Arial" panose="020B0604020202020204" pitchFamily="34" charset="0"/>
              <a:cs typeface="Arial" panose="020B0604020202020204" pitchFamily="34" charset="0"/>
            </a:endParaRPr>
          </a:p>
        </p:txBody>
      </p:sp>
      <p:sp>
        <p:nvSpPr>
          <p:cNvPr id="9" name="Rectangle 8"/>
          <p:cNvSpPr/>
          <p:nvPr/>
        </p:nvSpPr>
        <p:spPr>
          <a:xfrm>
            <a:off x="107505" y="3401151"/>
            <a:ext cx="2124751" cy="86688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Apache</a:t>
            </a:r>
            <a:endParaRPr lang="en-IE" dirty="0">
              <a:latin typeface="Arial" panose="020B0604020202020204" pitchFamily="34" charset="0"/>
              <a:cs typeface="Arial" panose="020B0604020202020204" pitchFamily="34" charset="0"/>
            </a:endParaRPr>
          </a:p>
        </p:txBody>
      </p:sp>
      <p:sp>
        <p:nvSpPr>
          <p:cNvPr id="10" name="Rectangle 9"/>
          <p:cNvSpPr/>
          <p:nvPr/>
        </p:nvSpPr>
        <p:spPr>
          <a:xfrm>
            <a:off x="107505" y="2537710"/>
            <a:ext cx="2124751" cy="86688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MySQL</a:t>
            </a:r>
            <a:endParaRPr lang="en-IE" dirty="0">
              <a:latin typeface="Arial" panose="020B0604020202020204" pitchFamily="34" charset="0"/>
              <a:cs typeface="Arial" panose="020B0604020202020204" pitchFamily="34" charset="0"/>
            </a:endParaRPr>
          </a:p>
        </p:txBody>
      </p:sp>
      <p:sp>
        <p:nvSpPr>
          <p:cNvPr id="11" name="Rectangle 10"/>
          <p:cNvSpPr/>
          <p:nvPr/>
        </p:nvSpPr>
        <p:spPr>
          <a:xfrm>
            <a:off x="107505" y="1670821"/>
            <a:ext cx="2124751" cy="8668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PHP</a:t>
            </a:r>
            <a:endParaRPr lang="en-IE" dirty="0">
              <a:latin typeface="Arial" panose="020B0604020202020204" pitchFamily="34" charset="0"/>
              <a:cs typeface="Arial" panose="020B0604020202020204" pitchFamily="34" charset="0"/>
            </a:endParaRPr>
          </a:p>
        </p:txBody>
      </p:sp>
      <p:sp>
        <p:nvSpPr>
          <p:cNvPr id="12" name="Rectangle 11"/>
          <p:cNvSpPr/>
          <p:nvPr/>
        </p:nvSpPr>
        <p:spPr>
          <a:xfrm>
            <a:off x="4431904" y="4208559"/>
            <a:ext cx="2124751" cy="9858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Windows</a:t>
            </a:r>
            <a:endParaRPr lang="en-IE" dirty="0">
              <a:latin typeface="Arial" panose="020B0604020202020204" pitchFamily="34" charset="0"/>
              <a:cs typeface="Arial" panose="020B0604020202020204" pitchFamily="34" charset="0"/>
            </a:endParaRPr>
          </a:p>
        </p:txBody>
      </p:sp>
      <p:sp>
        <p:nvSpPr>
          <p:cNvPr id="13" name="Rectangle 12"/>
          <p:cNvSpPr/>
          <p:nvPr/>
        </p:nvSpPr>
        <p:spPr>
          <a:xfrm>
            <a:off x="4431904" y="3401151"/>
            <a:ext cx="2124750" cy="86344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IIS</a:t>
            </a:r>
            <a:endParaRPr lang="en-IE" dirty="0">
              <a:latin typeface="Arial" panose="020B0604020202020204" pitchFamily="34" charset="0"/>
              <a:cs typeface="Arial" panose="020B0604020202020204" pitchFamily="34" charset="0"/>
            </a:endParaRPr>
          </a:p>
        </p:txBody>
      </p:sp>
      <p:sp>
        <p:nvSpPr>
          <p:cNvPr id="14" name="Rectangle 13"/>
          <p:cNvSpPr/>
          <p:nvPr/>
        </p:nvSpPr>
        <p:spPr>
          <a:xfrm>
            <a:off x="4434163" y="2537710"/>
            <a:ext cx="2124749" cy="8720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15" name="Rectangle 14"/>
          <p:cNvSpPr/>
          <p:nvPr/>
        </p:nvSpPr>
        <p:spPr>
          <a:xfrm>
            <a:off x="4431900" y="1670820"/>
            <a:ext cx="2124751" cy="8668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288" y="1835118"/>
            <a:ext cx="1035181" cy="53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284" y="2782942"/>
            <a:ext cx="981191" cy="50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394" y="3644378"/>
            <a:ext cx="854968" cy="448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3586" y="4377322"/>
            <a:ext cx="612584" cy="712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70206" y="1821475"/>
            <a:ext cx="652661" cy="495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19629" y="2610641"/>
            <a:ext cx="753815" cy="611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3" name="Picture 1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92612" y="3691722"/>
            <a:ext cx="603325" cy="354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2138" y="4516987"/>
            <a:ext cx="1828798" cy="433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Rectangle 36"/>
          <p:cNvSpPr/>
          <p:nvPr/>
        </p:nvSpPr>
        <p:spPr>
          <a:xfrm>
            <a:off x="6948268" y="4208559"/>
            <a:ext cx="2124751" cy="9858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Windows</a:t>
            </a:r>
            <a:endParaRPr lang="en-IE" dirty="0">
              <a:latin typeface="Arial" panose="020B0604020202020204" pitchFamily="34" charset="0"/>
              <a:cs typeface="Arial" panose="020B0604020202020204" pitchFamily="34" charset="0"/>
            </a:endParaRPr>
          </a:p>
        </p:txBody>
      </p:sp>
      <p:sp>
        <p:nvSpPr>
          <p:cNvPr id="38" name="Rectangle 37"/>
          <p:cNvSpPr/>
          <p:nvPr/>
        </p:nvSpPr>
        <p:spPr>
          <a:xfrm>
            <a:off x="6948268" y="3401151"/>
            <a:ext cx="2124750" cy="86344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IIS</a:t>
            </a:r>
            <a:endParaRPr lang="en-IE" dirty="0">
              <a:latin typeface="Arial" panose="020B0604020202020204" pitchFamily="34" charset="0"/>
              <a:cs typeface="Arial" panose="020B0604020202020204" pitchFamily="34" charset="0"/>
            </a:endParaRPr>
          </a:p>
        </p:txBody>
      </p:sp>
      <p:sp>
        <p:nvSpPr>
          <p:cNvPr id="39" name="Rectangle 38"/>
          <p:cNvSpPr/>
          <p:nvPr/>
        </p:nvSpPr>
        <p:spPr>
          <a:xfrm>
            <a:off x="6950527" y="2537710"/>
            <a:ext cx="2124749" cy="8720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sp>
        <p:nvSpPr>
          <p:cNvPr id="40" name="Rectangle 39"/>
          <p:cNvSpPr/>
          <p:nvPr/>
        </p:nvSpPr>
        <p:spPr>
          <a:xfrm>
            <a:off x="6948264" y="1670820"/>
            <a:ext cx="2124751" cy="8668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E" dirty="0">
              <a:latin typeface="Arial" panose="020B0604020202020204" pitchFamily="34" charset="0"/>
              <a:cs typeface="Arial" panose="020B0604020202020204" pitchFamily="34" charset="0"/>
            </a:endParaRPr>
          </a:p>
        </p:txBody>
      </p:sp>
      <p:pic>
        <p:nvPicPr>
          <p:cNvPr id="43" name="Picture 1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08976" y="3691722"/>
            <a:ext cx="603325" cy="354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98502" y="4516987"/>
            <a:ext cx="1828798" cy="433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2305" y="2663246"/>
            <a:ext cx="981191" cy="50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7" name="Picture 2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48806" y="1854625"/>
            <a:ext cx="923664" cy="499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p:cNvSpPr txBox="1"/>
          <p:nvPr/>
        </p:nvSpPr>
        <p:spPr>
          <a:xfrm>
            <a:off x="749245" y="5134929"/>
            <a:ext cx="813043"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LAMP</a:t>
            </a:r>
            <a:endParaRPr lang="en-IE" dirty="0">
              <a:latin typeface="Arial" panose="020B0604020202020204" pitchFamily="34" charset="0"/>
              <a:cs typeface="Arial" panose="020B0604020202020204" pitchFamily="34" charset="0"/>
            </a:endParaRPr>
          </a:p>
        </p:txBody>
      </p:sp>
      <p:sp>
        <p:nvSpPr>
          <p:cNvPr id="49" name="TextBox 48"/>
          <p:cNvSpPr txBox="1"/>
          <p:nvPr/>
        </p:nvSpPr>
        <p:spPr>
          <a:xfrm>
            <a:off x="5072478" y="5194408"/>
            <a:ext cx="805220"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WISA</a:t>
            </a:r>
            <a:endParaRPr lang="en-IE" dirty="0">
              <a:latin typeface="Arial" panose="020B0604020202020204" pitchFamily="34" charset="0"/>
              <a:cs typeface="Arial" panose="020B0604020202020204" pitchFamily="34" charset="0"/>
            </a:endParaRPr>
          </a:p>
        </p:txBody>
      </p:sp>
      <p:sp>
        <p:nvSpPr>
          <p:cNvPr id="50" name="TextBox 49"/>
          <p:cNvSpPr txBox="1"/>
          <p:nvPr/>
        </p:nvSpPr>
        <p:spPr>
          <a:xfrm>
            <a:off x="7667870" y="5194408"/>
            <a:ext cx="813043"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WIMA</a:t>
            </a:r>
            <a:endParaRPr lang="en-I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1988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Complete security</a:t>
            </a:r>
            <a:endParaRPr lang="en-IE"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57363"/>
            <a:ext cx="7620000"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6864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Arial" panose="020B0604020202020204" pitchFamily="34" charset="0"/>
                <a:cs typeface="Arial" panose="020B0604020202020204" pitchFamily="34" charset="0"/>
              </a:rPr>
              <a:t>A single version of the truth</a:t>
            </a:r>
            <a:endParaRPr lang="en-IE" dirty="0">
              <a:latin typeface="Arial" panose="020B0604020202020204" pitchFamily="34" charset="0"/>
              <a:cs typeface="Arial" panose="020B0604020202020204" pitchFamily="34" charset="0"/>
            </a:endParaRPr>
          </a:p>
        </p:txBody>
      </p:sp>
      <p:pic>
        <p:nvPicPr>
          <p:cNvPr id="1026" name="Picture 2" descr="Metadata over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124744"/>
            <a:ext cx="6192688" cy="5251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065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200" dirty="0" smtClean="0">
                <a:solidFill>
                  <a:schemeClr val="bg1"/>
                </a:solidFill>
                <a:latin typeface="Arial" panose="020B0604020202020204" pitchFamily="34" charset="0"/>
                <a:cs typeface="Arial" panose="020B0604020202020204" pitchFamily="34" charset="0"/>
              </a:rPr>
              <a:t>Reporting</a:t>
            </a:r>
            <a:endParaRPr lang="en-IE"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3465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5223" y="2924944"/>
            <a:ext cx="5266871" cy="2880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Client dashboard 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9" y="21621"/>
            <a:ext cx="3347864" cy="67272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04048" y="764704"/>
            <a:ext cx="2980303" cy="369332"/>
          </a:xfrm>
          <a:prstGeom prst="rect">
            <a:avLst/>
          </a:prstGeom>
          <a:noFill/>
        </p:spPr>
        <p:txBody>
          <a:bodyPr wrap="none" rtlCol="0">
            <a:spAutoFit/>
          </a:bodyPr>
          <a:lstStyle/>
          <a:p>
            <a:r>
              <a:rPr lang="en-IE" dirty="0">
                <a:latin typeface="Arial" panose="020B0604020202020204" pitchFamily="34" charset="0"/>
                <a:cs typeface="Arial" panose="020B0604020202020204" pitchFamily="34" charset="0"/>
              </a:rPr>
              <a:t>b</a:t>
            </a:r>
            <a:r>
              <a:rPr lang="en-IE" dirty="0" smtClean="0">
                <a:latin typeface="Arial" panose="020B0604020202020204" pitchFamily="34" charset="0"/>
                <a:cs typeface="Arial" panose="020B0604020202020204" pitchFamily="34" charset="0"/>
              </a:rPr>
              <a:t>xp client dashboard report</a:t>
            </a:r>
            <a:endParaRPr lang="en-IE" dirty="0">
              <a:latin typeface="Arial" panose="020B0604020202020204" pitchFamily="34" charset="0"/>
              <a:cs typeface="Arial" panose="020B0604020202020204" pitchFamily="34" charset="0"/>
            </a:endParaRPr>
          </a:p>
        </p:txBody>
      </p:sp>
      <p:sp>
        <p:nvSpPr>
          <p:cNvPr id="5" name="TextBox 4"/>
          <p:cNvSpPr txBox="1"/>
          <p:nvPr/>
        </p:nvSpPr>
        <p:spPr>
          <a:xfrm>
            <a:off x="5004048" y="1772816"/>
            <a:ext cx="3121367" cy="369332"/>
          </a:xfrm>
          <a:prstGeom prst="rect">
            <a:avLst/>
          </a:prstGeom>
          <a:noFill/>
        </p:spPr>
        <p:txBody>
          <a:bodyPr wrap="none" rtlCol="0">
            <a:spAutoFit/>
          </a:bodyPr>
          <a:lstStyle/>
          <a:p>
            <a:r>
              <a:rPr lang="en-IE" dirty="0" smtClean="0">
                <a:latin typeface="Arial" panose="020B0604020202020204" pitchFamily="34" charset="0"/>
                <a:cs typeface="Arial" panose="020B0604020202020204" pitchFamily="34" charset="0"/>
              </a:rPr>
              <a:t>FEXCO quality management</a:t>
            </a:r>
            <a:endParaRPr lang="en-IE" dirty="0">
              <a:latin typeface="Arial" panose="020B0604020202020204" pitchFamily="34" charset="0"/>
              <a:cs typeface="Arial" panose="020B0604020202020204" pitchFamily="34" charset="0"/>
            </a:endParaRPr>
          </a:p>
        </p:txBody>
      </p:sp>
      <p:cxnSp>
        <p:nvCxnSpPr>
          <p:cNvPr id="4" name="Straight Arrow Connector 3"/>
          <p:cNvCxnSpPr/>
          <p:nvPr/>
        </p:nvCxnSpPr>
        <p:spPr>
          <a:xfrm>
            <a:off x="8748464" y="1772816"/>
            <a:ext cx="0" cy="7920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H="1">
            <a:off x="4355976" y="1196752"/>
            <a:ext cx="122413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21992522"/>
      </p:ext>
    </p:extLst>
  </p:cSld>
  <p:clrMapOvr>
    <a:masterClrMapping/>
  </p:clrMapOvr>
</p:sld>
</file>

<file path=ppt/theme/theme1.xml><?xml version="1.0" encoding="utf-8"?>
<a:theme xmlns:a="http://schemas.openxmlformats.org/drawingml/2006/main" name="bxp_potx_v3-1">
  <a:themeElements>
    <a:clrScheme name="bxpsoftware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xpsoftware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bxp_potx_v3-1</Template>
  <TotalTime>1547</TotalTime>
  <Words>808</Words>
  <Application>Microsoft Office PowerPoint</Application>
  <PresentationFormat>On-screen Show (4:3)</PresentationFormat>
  <Paragraphs>173</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bxp_potx_v3-1</vt:lpstr>
      <vt:lpstr>PowerPoint Presentation</vt:lpstr>
      <vt:lpstr>is trusted by many blue chip clients in Ireland and internationally.</vt:lpstr>
      <vt:lpstr>PowerPoint Presentation</vt:lpstr>
      <vt:lpstr>Innovation</vt:lpstr>
      <vt:lpstr>From the ground up</vt:lpstr>
      <vt:lpstr>Complete security</vt:lpstr>
      <vt:lpstr>A single version of the truth</vt:lpstr>
      <vt:lpstr>Reporting</vt:lpstr>
      <vt:lpstr>PowerPoint Presentation</vt:lpstr>
      <vt:lpstr>PowerPoint Presentation</vt:lpstr>
      <vt:lpstr>PowerPoint Presentation</vt:lpstr>
      <vt:lpstr>Why Us?</vt:lpstr>
      <vt:lpstr>Why do business with All n One?</vt:lpstr>
      <vt:lpstr>Accreditations / Awards</vt:lpstr>
      <vt:lpstr>Our Background</vt:lpstr>
      <vt:lpstr>History</vt:lpstr>
      <vt:lpstr>Our Offering </vt:lpstr>
      <vt:lpstr>Our Product</vt:lpstr>
      <vt:lpstr>PowerPoint Presentation</vt:lpstr>
      <vt:lpstr>PowerPoint Presentation</vt:lpstr>
      <vt:lpstr>PowerPoint Presentation</vt:lpstr>
      <vt:lpstr>PowerPoint Presentation</vt:lpstr>
      <vt:lpstr>PowerPoint Presentation</vt:lpstr>
      <vt:lpstr>Our Clients</vt:lpstr>
      <vt:lpstr>Case Study </vt:lpstr>
      <vt:lpstr>Case Study </vt:lpstr>
      <vt:lpstr>Case Study </vt:lpstr>
      <vt:lpstr>Case Study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Lacey</dc:creator>
  <cp:lastModifiedBy>Philip Lacey</cp:lastModifiedBy>
  <cp:revision>44</cp:revision>
  <dcterms:created xsi:type="dcterms:W3CDTF">2015-03-31T12:44:10Z</dcterms:created>
  <dcterms:modified xsi:type="dcterms:W3CDTF">2016-12-15T21:58:13Z</dcterms:modified>
</cp:coreProperties>
</file>