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3" r:id="rId2"/>
    <p:sldId id="288" r:id="rId3"/>
    <p:sldId id="269" r:id="rId4"/>
    <p:sldId id="265" r:id="rId5"/>
    <p:sldId id="264" r:id="rId6"/>
    <p:sldId id="266" r:id="rId7"/>
    <p:sldId id="267" r:id="rId8"/>
    <p:sldId id="268" r:id="rId9"/>
    <p:sldId id="270" r:id="rId10"/>
    <p:sldId id="271" r:id="rId11"/>
    <p:sldId id="272" r:id="rId12"/>
    <p:sldId id="277" r:id="rId13"/>
    <p:sldId id="289" r:id="rId14"/>
    <p:sldId id="273" r:id="rId15"/>
    <p:sldId id="276" r:id="rId16"/>
    <p:sldId id="275" r:id="rId17"/>
    <p:sldId id="278" r:id="rId18"/>
    <p:sldId id="279" r:id="rId19"/>
    <p:sldId id="280" r:id="rId20"/>
    <p:sldId id="281" r:id="rId21"/>
    <p:sldId id="282" r:id="rId22"/>
    <p:sldId id="283" r:id="rId23"/>
    <p:sldId id="284" r:id="rId24"/>
    <p:sldId id="285" r:id="rId25"/>
    <p:sldId id="286" r:id="rId26"/>
    <p:sldId id="287" r:id="rId27"/>
  </p:sldIdLst>
  <p:sldSz cx="9144000" cy="6858000" type="screen4x3"/>
  <p:notesSz cx="6858000" cy="9144000"/>
  <p:embeddedFontLst>
    <p:embeddedFont>
      <p:font typeface="MS PGothic" panose="020B0600070205080204" pitchFamily="34" charset="-128"/>
      <p:regular r:id="rId28"/>
    </p:embeddedFont>
  </p:embeddedFontLst>
  <p:defaultTextStyle>
    <a:defPPr>
      <a:defRPr lang="en-US"/>
    </a:defPPr>
    <a:lvl1pPr algn="l" rtl="0" fontAlgn="base">
      <a:spcBef>
        <a:spcPct val="0"/>
      </a:spcBef>
      <a:spcAft>
        <a:spcPct val="0"/>
      </a:spcAft>
      <a:defRPr kern="1200">
        <a:solidFill>
          <a:schemeClr val="tx1"/>
        </a:solidFill>
        <a:latin typeface="Montserrat" charset="0"/>
        <a:ea typeface="MS PGothic" pitchFamily="34" charset="-128"/>
        <a:cs typeface="+mn-cs"/>
      </a:defRPr>
    </a:lvl1pPr>
    <a:lvl2pPr marL="457200" algn="l" rtl="0" fontAlgn="base">
      <a:spcBef>
        <a:spcPct val="0"/>
      </a:spcBef>
      <a:spcAft>
        <a:spcPct val="0"/>
      </a:spcAft>
      <a:defRPr kern="1200">
        <a:solidFill>
          <a:schemeClr val="tx1"/>
        </a:solidFill>
        <a:latin typeface="Montserrat" charset="0"/>
        <a:ea typeface="MS PGothic" pitchFamily="34" charset="-128"/>
        <a:cs typeface="+mn-cs"/>
      </a:defRPr>
    </a:lvl2pPr>
    <a:lvl3pPr marL="914400" algn="l" rtl="0" fontAlgn="base">
      <a:spcBef>
        <a:spcPct val="0"/>
      </a:spcBef>
      <a:spcAft>
        <a:spcPct val="0"/>
      </a:spcAft>
      <a:defRPr kern="1200">
        <a:solidFill>
          <a:schemeClr val="tx1"/>
        </a:solidFill>
        <a:latin typeface="Montserrat" charset="0"/>
        <a:ea typeface="MS PGothic" pitchFamily="34" charset="-128"/>
        <a:cs typeface="+mn-cs"/>
      </a:defRPr>
    </a:lvl3pPr>
    <a:lvl4pPr marL="1371600" algn="l" rtl="0" fontAlgn="base">
      <a:spcBef>
        <a:spcPct val="0"/>
      </a:spcBef>
      <a:spcAft>
        <a:spcPct val="0"/>
      </a:spcAft>
      <a:defRPr kern="1200">
        <a:solidFill>
          <a:schemeClr val="tx1"/>
        </a:solidFill>
        <a:latin typeface="Montserrat" charset="0"/>
        <a:ea typeface="MS PGothic" pitchFamily="34" charset="-128"/>
        <a:cs typeface="+mn-cs"/>
      </a:defRPr>
    </a:lvl4pPr>
    <a:lvl5pPr marL="1828800" algn="l" rtl="0" fontAlgn="base">
      <a:spcBef>
        <a:spcPct val="0"/>
      </a:spcBef>
      <a:spcAft>
        <a:spcPct val="0"/>
      </a:spcAft>
      <a:defRPr kern="1200">
        <a:solidFill>
          <a:schemeClr val="tx1"/>
        </a:solidFill>
        <a:latin typeface="Montserrat" charset="0"/>
        <a:ea typeface="MS PGothic" pitchFamily="34" charset="-128"/>
        <a:cs typeface="+mn-cs"/>
      </a:defRPr>
    </a:lvl5pPr>
    <a:lvl6pPr marL="2286000" algn="l" defTabSz="914400" rtl="0" eaLnBrk="1" latinLnBrk="0" hangingPunct="1">
      <a:defRPr kern="1200">
        <a:solidFill>
          <a:schemeClr val="tx1"/>
        </a:solidFill>
        <a:latin typeface="Montserrat" charset="0"/>
        <a:ea typeface="MS PGothic" pitchFamily="34" charset="-128"/>
        <a:cs typeface="+mn-cs"/>
      </a:defRPr>
    </a:lvl6pPr>
    <a:lvl7pPr marL="2743200" algn="l" defTabSz="914400" rtl="0" eaLnBrk="1" latinLnBrk="0" hangingPunct="1">
      <a:defRPr kern="1200">
        <a:solidFill>
          <a:schemeClr val="tx1"/>
        </a:solidFill>
        <a:latin typeface="Montserrat" charset="0"/>
        <a:ea typeface="MS PGothic" pitchFamily="34" charset="-128"/>
        <a:cs typeface="+mn-cs"/>
      </a:defRPr>
    </a:lvl7pPr>
    <a:lvl8pPr marL="3200400" algn="l" defTabSz="914400" rtl="0" eaLnBrk="1" latinLnBrk="0" hangingPunct="1">
      <a:defRPr kern="1200">
        <a:solidFill>
          <a:schemeClr val="tx1"/>
        </a:solidFill>
        <a:latin typeface="Montserrat" charset="0"/>
        <a:ea typeface="MS PGothic" pitchFamily="34" charset="-128"/>
        <a:cs typeface="+mn-cs"/>
      </a:defRPr>
    </a:lvl8pPr>
    <a:lvl9pPr marL="3657600" algn="l" defTabSz="914400" rtl="0" eaLnBrk="1" latinLnBrk="0" hangingPunct="1">
      <a:defRPr kern="1200">
        <a:solidFill>
          <a:schemeClr val="tx1"/>
        </a:solidFill>
        <a:latin typeface="Montserrat"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C3"/>
    <a:srgbClr val="3A75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044"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6" descr="cover.jpg"/>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6988"/>
            <a:ext cx="10098088"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fld id="{1A38EA78-47D6-4227-B36C-1FE01B0BD333}" type="datetimeFigureOut">
              <a:rPr lang="en-IE" altLang="en-US"/>
              <a:pPr/>
              <a:t>10/07/2015</a:t>
            </a:fld>
            <a:endParaRPr lang="en-IE" altLang="en-US"/>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fld id="{85DC9F14-1350-4AE8-808E-1450B211BD50}" type="slidenum">
              <a:rPr lang="en-IE" altLang="en-US"/>
              <a:pPr/>
              <a:t>‹#›</a:t>
            </a:fld>
            <a:endParaRPr lang="en-IE" altLang="en-US"/>
          </a:p>
        </p:txBody>
      </p:sp>
      <p:sp>
        <p:nvSpPr>
          <p:cNvPr id="7" name="Title 1"/>
          <p:cNvSpPr>
            <a:spLocks noGrp="1"/>
          </p:cNvSpPr>
          <p:nvPr>
            <p:ph type="title" hasCustomPrompt="1"/>
          </p:nvPr>
        </p:nvSpPr>
        <p:spPr>
          <a:xfrm>
            <a:off x="2741613" y="2690813"/>
            <a:ext cx="6696075" cy="863600"/>
          </a:xfrm>
          <a:prstGeom prst="rect">
            <a:avLst/>
          </a:prstGeom>
        </p:spPr>
        <p:txBody>
          <a:bodyPr/>
          <a:lstStyle>
            <a:lvl1pPr>
              <a:defRPr sz="2400"/>
            </a:lvl1pPr>
          </a:lstStyle>
          <a:p>
            <a:pPr>
              <a:defRPr/>
            </a:pPr>
            <a:r>
              <a:rPr lang="en-US" sz="3600" b="1" dirty="0" smtClean="0">
                <a:solidFill>
                  <a:schemeClr val="bg1"/>
                </a:solidFill>
                <a:ea typeface="ＭＳ Ｐゴシック" charset="0"/>
                <a:cs typeface="ＭＳ Ｐゴシック" charset="0"/>
              </a:rPr>
              <a:t>Divider / Section Break</a:t>
            </a:r>
            <a:endParaRPr lang="en-US" sz="2700" dirty="0">
              <a:solidFill>
                <a:schemeClr val="bg1"/>
              </a:solidFill>
              <a:ea typeface="ＭＳ Ｐゴシック" charset="0"/>
              <a:cs typeface="ＭＳ Ｐゴシック" charset="0"/>
            </a:endParaRPr>
          </a:p>
        </p:txBody>
      </p:sp>
      <p:sp>
        <p:nvSpPr>
          <p:cNvPr id="8" name="Date Placeholder 3"/>
          <p:cNvSpPr txBox="1">
            <a:spLocks/>
          </p:cNvSpPr>
          <p:nvPr userDrawn="1"/>
        </p:nvSpPr>
        <p:spPr>
          <a:xfrm>
            <a:off x="1331913" y="6021388"/>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200" kern="1200">
                <a:solidFill>
                  <a:srgbClr val="898989"/>
                </a:solidFill>
                <a:latin typeface="Montserrat"/>
                <a:ea typeface="MS PGothic" pitchFamily="34" charset="-128"/>
                <a:cs typeface="+mn-cs"/>
              </a:defRPr>
            </a:lvl1pPr>
            <a:lvl2pPr marL="457200" algn="l" rtl="0" fontAlgn="base">
              <a:spcBef>
                <a:spcPct val="0"/>
              </a:spcBef>
              <a:spcAft>
                <a:spcPct val="0"/>
              </a:spcAft>
              <a:defRPr kern="1200">
                <a:solidFill>
                  <a:schemeClr val="tx1"/>
                </a:solidFill>
                <a:latin typeface="Montserrat" charset="0"/>
                <a:ea typeface="MS PGothic" pitchFamily="34" charset="-128"/>
                <a:cs typeface="+mn-cs"/>
              </a:defRPr>
            </a:lvl2pPr>
            <a:lvl3pPr marL="914400" algn="l" rtl="0" fontAlgn="base">
              <a:spcBef>
                <a:spcPct val="0"/>
              </a:spcBef>
              <a:spcAft>
                <a:spcPct val="0"/>
              </a:spcAft>
              <a:defRPr kern="1200">
                <a:solidFill>
                  <a:schemeClr val="tx1"/>
                </a:solidFill>
                <a:latin typeface="Montserrat" charset="0"/>
                <a:ea typeface="MS PGothic" pitchFamily="34" charset="-128"/>
                <a:cs typeface="+mn-cs"/>
              </a:defRPr>
            </a:lvl3pPr>
            <a:lvl4pPr marL="1371600" algn="l" rtl="0" fontAlgn="base">
              <a:spcBef>
                <a:spcPct val="0"/>
              </a:spcBef>
              <a:spcAft>
                <a:spcPct val="0"/>
              </a:spcAft>
              <a:defRPr kern="1200">
                <a:solidFill>
                  <a:schemeClr val="tx1"/>
                </a:solidFill>
                <a:latin typeface="Montserrat" charset="0"/>
                <a:ea typeface="MS PGothic" pitchFamily="34" charset="-128"/>
                <a:cs typeface="+mn-cs"/>
              </a:defRPr>
            </a:lvl4pPr>
            <a:lvl5pPr marL="1828800" algn="l" rtl="0" fontAlgn="base">
              <a:spcBef>
                <a:spcPct val="0"/>
              </a:spcBef>
              <a:spcAft>
                <a:spcPct val="0"/>
              </a:spcAft>
              <a:defRPr kern="1200">
                <a:solidFill>
                  <a:schemeClr val="tx1"/>
                </a:solidFill>
                <a:latin typeface="Montserrat" charset="0"/>
                <a:ea typeface="MS PGothic" pitchFamily="34" charset="-128"/>
                <a:cs typeface="+mn-cs"/>
              </a:defRPr>
            </a:lvl5pPr>
            <a:lvl6pPr marL="2286000" algn="l" defTabSz="914400" rtl="0" eaLnBrk="1" latinLnBrk="0" hangingPunct="1">
              <a:defRPr kern="1200">
                <a:solidFill>
                  <a:schemeClr val="tx1"/>
                </a:solidFill>
                <a:latin typeface="Montserrat" charset="0"/>
                <a:ea typeface="MS PGothic" pitchFamily="34" charset="-128"/>
                <a:cs typeface="+mn-cs"/>
              </a:defRPr>
            </a:lvl6pPr>
            <a:lvl7pPr marL="2743200" algn="l" defTabSz="914400" rtl="0" eaLnBrk="1" latinLnBrk="0" hangingPunct="1">
              <a:defRPr kern="1200">
                <a:solidFill>
                  <a:schemeClr val="tx1"/>
                </a:solidFill>
                <a:latin typeface="Montserrat" charset="0"/>
                <a:ea typeface="MS PGothic" pitchFamily="34" charset="-128"/>
                <a:cs typeface="+mn-cs"/>
              </a:defRPr>
            </a:lvl7pPr>
            <a:lvl8pPr marL="3200400" algn="l" defTabSz="914400" rtl="0" eaLnBrk="1" latinLnBrk="0" hangingPunct="1">
              <a:defRPr kern="1200">
                <a:solidFill>
                  <a:schemeClr val="tx1"/>
                </a:solidFill>
                <a:latin typeface="Montserrat" charset="0"/>
                <a:ea typeface="MS PGothic" pitchFamily="34" charset="-128"/>
                <a:cs typeface="+mn-cs"/>
              </a:defRPr>
            </a:lvl8pPr>
            <a:lvl9pPr marL="3657600" algn="l" defTabSz="914400" rtl="0" eaLnBrk="1" latinLnBrk="0" hangingPunct="1">
              <a:defRPr kern="1200">
                <a:solidFill>
                  <a:schemeClr val="tx1"/>
                </a:solidFill>
                <a:latin typeface="Montserrat" charset="0"/>
                <a:ea typeface="MS PGothic" pitchFamily="34" charset="-128"/>
                <a:cs typeface="+mn-cs"/>
              </a:defRPr>
            </a:lvl9pPr>
          </a:lstStyle>
          <a:p>
            <a:fld id="{E002A883-A73C-420A-87E6-EC2F437214B7}" type="datetimeFigureOut">
              <a:rPr lang="en-IE" altLang="en-US" smtClean="0"/>
              <a:pPr/>
              <a:t>10/07/2015</a:t>
            </a:fld>
            <a:endParaRPr lang="en-IE" altLang="en-US"/>
          </a:p>
        </p:txBody>
      </p:sp>
      <p:sp>
        <p:nvSpPr>
          <p:cNvPr id="9" name="Slide Number Placeholder 5"/>
          <p:cNvSpPr txBox="1">
            <a:spLocks/>
          </p:cNvSpPr>
          <p:nvPr userDrawn="1"/>
        </p:nvSpPr>
        <p:spPr>
          <a:xfrm>
            <a:off x="6553200" y="6021388"/>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Montserrat"/>
                <a:ea typeface="MS PGothic" pitchFamily="34" charset="-128"/>
                <a:cs typeface="+mn-cs"/>
              </a:defRPr>
            </a:lvl1pPr>
            <a:lvl2pPr marL="457200" algn="l" rtl="0" fontAlgn="base">
              <a:spcBef>
                <a:spcPct val="0"/>
              </a:spcBef>
              <a:spcAft>
                <a:spcPct val="0"/>
              </a:spcAft>
              <a:defRPr kern="1200">
                <a:solidFill>
                  <a:schemeClr val="tx1"/>
                </a:solidFill>
                <a:latin typeface="Montserrat" charset="0"/>
                <a:ea typeface="MS PGothic" pitchFamily="34" charset="-128"/>
                <a:cs typeface="+mn-cs"/>
              </a:defRPr>
            </a:lvl2pPr>
            <a:lvl3pPr marL="914400" algn="l" rtl="0" fontAlgn="base">
              <a:spcBef>
                <a:spcPct val="0"/>
              </a:spcBef>
              <a:spcAft>
                <a:spcPct val="0"/>
              </a:spcAft>
              <a:defRPr kern="1200">
                <a:solidFill>
                  <a:schemeClr val="tx1"/>
                </a:solidFill>
                <a:latin typeface="Montserrat" charset="0"/>
                <a:ea typeface="MS PGothic" pitchFamily="34" charset="-128"/>
                <a:cs typeface="+mn-cs"/>
              </a:defRPr>
            </a:lvl3pPr>
            <a:lvl4pPr marL="1371600" algn="l" rtl="0" fontAlgn="base">
              <a:spcBef>
                <a:spcPct val="0"/>
              </a:spcBef>
              <a:spcAft>
                <a:spcPct val="0"/>
              </a:spcAft>
              <a:defRPr kern="1200">
                <a:solidFill>
                  <a:schemeClr val="tx1"/>
                </a:solidFill>
                <a:latin typeface="Montserrat" charset="0"/>
                <a:ea typeface="MS PGothic" pitchFamily="34" charset="-128"/>
                <a:cs typeface="+mn-cs"/>
              </a:defRPr>
            </a:lvl4pPr>
            <a:lvl5pPr marL="1828800" algn="l" rtl="0" fontAlgn="base">
              <a:spcBef>
                <a:spcPct val="0"/>
              </a:spcBef>
              <a:spcAft>
                <a:spcPct val="0"/>
              </a:spcAft>
              <a:defRPr kern="1200">
                <a:solidFill>
                  <a:schemeClr val="tx1"/>
                </a:solidFill>
                <a:latin typeface="Montserrat" charset="0"/>
                <a:ea typeface="MS PGothic" pitchFamily="34" charset="-128"/>
                <a:cs typeface="+mn-cs"/>
              </a:defRPr>
            </a:lvl5pPr>
            <a:lvl6pPr marL="2286000" algn="l" defTabSz="914400" rtl="0" eaLnBrk="1" latinLnBrk="0" hangingPunct="1">
              <a:defRPr kern="1200">
                <a:solidFill>
                  <a:schemeClr val="tx1"/>
                </a:solidFill>
                <a:latin typeface="Montserrat" charset="0"/>
                <a:ea typeface="MS PGothic" pitchFamily="34" charset="-128"/>
                <a:cs typeface="+mn-cs"/>
              </a:defRPr>
            </a:lvl6pPr>
            <a:lvl7pPr marL="2743200" algn="l" defTabSz="914400" rtl="0" eaLnBrk="1" latinLnBrk="0" hangingPunct="1">
              <a:defRPr kern="1200">
                <a:solidFill>
                  <a:schemeClr val="tx1"/>
                </a:solidFill>
                <a:latin typeface="Montserrat" charset="0"/>
                <a:ea typeface="MS PGothic" pitchFamily="34" charset="-128"/>
                <a:cs typeface="+mn-cs"/>
              </a:defRPr>
            </a:lvl7pPr>
            <a:lvl8pPr marL="3200400" algn="l" defTabSz="914400" rtl="0" eaLnBrk="1" latinLnBrk="0" hangingPunct="1">
              <a:defRPr kern="1200">
                <a:solidFill>
                  <a:schemeClr val="tx1"/>
                </a:solidFill>
                <a:latin typeface="Montserrat" charset="0"/>
                <a:ea typeface="MS PGothic" pitchFamily="34" charset="-128"/>
                <a:cs typeface="+mn-cs"/>
              </a:defRPr>
            </a:lvl8pPr>
            <a:lvl9pPr marL="3657600" algn="l" defTabSz="914400" rtl="0" eaLnBrk="1" latinLnBrk="0" hangingPunct="1">
              <a:defRPr kern="1200">
                <a:solidFill>
                  <a:schemeClr val="tx1"/>
                </a:solidFill>
                <a:latin typeface="Montserrat" charset="0"/>
                <a:ea typeface="MS PGothic" pitchFamily="34" charset="-128"/>
                <a:cs typeface="+mn-cs"/>
              </a:defRPr>
            </a:lvl9pPr>
          </a:lstStyle>
          <a:p>
            <a:fld id="{6F63FE2D-5864-4A6A-8C5A-7BEC0DADC58F}" type="slidenum">
              <a:rPr lang="en-IE" altLang="en-US" smtClean="0"/>
              <a:pPr/>
              <a:t>‹#›</a:t>
            </a:fld>
            <a:endParaRPr lang="en-IE" altLang="en-US"/>
          </a:p>
        </p:txBody>
      </p:sp>
      <p:pic>
        <p:nvPicPr>
          <p:cNvPr id="11" name="Picture 2" descr="C:\Users\Philip Lacey\Desktop\BXP Softwar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6013" y="2276475"/>
            <a:ext cx="1508125" cy="15113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451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620713"/>
            <a:ext cx="8208911" cy="863600"/>
          </a:xfrm>
          <a:prstGeom prst="rect">
            <a:avLst/>
          </a:prstGeom>
        </p:spPr>
        <p:txBody>
          <a:bodyPr/>
          <a:lstStyle>
            <a:lvl1pPr>
              <a:defRPr lang="en-IE" altLang="en-US" sz="2800" b="1" kern="1200" dirty="0">
                <a:solidFill>
                  <a:srgbClr val="007DC3"/>
                </a:solidFill>
                <a:latin typeface="Montserrat"/>
                <a:ea typeface="MS PGothic" pitchFamily="34" charset="-128"/>
                <a:cs typeface="Montserrat"/>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fld id="{17A98A84-B790-4F39-8E3C-FDB924C1D6E2}" type="datetimeFigureOut">
              <a:rPr lang="en-IE" altLang="en-US"/>
              <a:pPr/>
              <a:t>10/07/2015</a:t>
            </a:fld>
            <a:endParaRPr lang="en-IE" altLang="en-US"/>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fld id="{5ECE1B6B-933F-4F52-AE71-F08C8DDFA003}" type="slidenum">
              <a:rPr lang="en-IE" altLang="en-US"/>
              <a:pPr/>
              <a:t>‹#›</a:t>
            </a:fld>
            <a:endParaRPr lang="en-IE" altLang="en-US"/>
          </a:p>
        </p:txBody>
      </p:sp>
    </p:spTree>
    <p:extLst>
      <p:ext uri="{BB962C8B-B14F-4D97-AF65-F5344CB8AC3E}">
        <p14:creationId xmlns:p14="http://schemas.microsoft.com/office/powerpoint/2010/main" val="294229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6672"/>
            <a:ext cx="2057400" cy="5649491"/>
          </a:xfrm>
          <a:prstGeom prst="rect">
            <a:avLst/>
          </a:prstGeom>
        </p:spPr>
        <p:txBody>
          <a:bodyPr vert="eaVert"/>
          <a:lstStyle>
            <a:lvl1pPr>
              <a:defRPr lang="en-IE" altLang="en-US" sz="2800" b="1" kern="1200" dirty="0">
                <a:solidFill>
                  <a:srgbClr val="007DC3"/>
                </a:solidFill>
                <a:latin typeface="Montserrat"/>
                <a:ea typeface="MS PGothic" pitchFamily="34" charset="-128"/>
                <a:cs typeface="Montserrat"/>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a:xfrm>
            <a:off x="457200" y="476672"/>
            <a:ext cx="6019800" cy="56494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vl1pPr>
          </a:lstStyle>
          <a:p>
            <a:fld id="{B9581070-F3C5-4765-8489-55A91FAA5501}" type="datetimeFigureOut">
              <a:rPr lang="en-IE" altLang="en-US"/>
              <a:pPr/>
              <a:t>10/07/2015</a:t>
            </a:fld>
            <a:endParaRPr lang="en-IE" altLang="en-US"/>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fld id="{8C461B55-1A1D-48DF-BC9B-317D0265EFF2}" type="slidenum">
              <a:rPr lang="en-IE" altLang="en-US"/>
              <a:pPr/>
              <a:t>‹#›</a:t>
            </a:fld>
            <a:endParaRPr lang="en-IE" altLang="en-US"/>
          </a:p>
        </p:txBody>
      </p:sp>
    </p:spTree>
    <p:extLst>
      <p:ext uri="{BB962C8B-B14F-4D97-AF65-F5344CB8AC3E}">
        <p14:creationId xmlns:p14="http://schemas.microsoft.com/office/powerpoint/2010/main" val="316481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63712" y="620688"/>
            <a:ext cx="6912743" cy="864096"/>
          </a:xfrm>
          <a:prstGeom prst="rect">
            <a:avLst/>
          </a:prstGeom>
        </p:spPr>
        <p:txBody>
          <a:bodyPr/>
          <a:lstStyle>
            <a:lvl1pPr>
              <a:defRPr lang="en-US" altLang="en-US" sz="2800" b="1" kern="1200" dirty="0">
                <a:solidFill>
                  <a:srgbClr val="007DC3"/>
                </a:solidFill>
                <a:latin typeface="Montserrat"/>
                <a:ea typeface="MS PGothic" pitchFamily="34" charset="-128"/>
                <a:cs typeface="Montserrat"/>
              </a:defRPr>
            </a:lvl1pPr>
          </a:lstStyle>
          <a:p>
            <a:pPr eaLnBrk="1" hangingPunct="1"/>
            <a:r>
              <a:rPr lang="en-US" altLang="en-US" sz="2800" b="1" dirty="0" smtClean="0">
                <a:solidFill>
                  <a:srgbClr val="007DC3"/>
                </a:solidFill>
              </a:rPr>
              <a:t>Header Style</a:t>
            </a:r>
            <a:endParaRPr lang="en-US" altLang="en-US" sz="2800" b="1" dirty="0">
              <a:solidFill>
                <a:srgbClr val="007DC3"/>
              </a:solidFill>
            </a:endParaRPr>
          </a:p>
        </p:txBody>
      </p:sp>
      <p:sp>
        <p:nvSpPr>
          <p:cNvPr id="3" name="Content Placeholder 2"/>
          <p:cNvSpPr>
            <a:spLocks noGrp="1"/>
          </p:cNvSpPr>
          <p:nvPr>
            <p:ph idx="1"/>
          </p:nvPr>
        </p:nvSpPr>
        <p:spPr>
          <a:xfrm>
            <a:off x="1763712" y="1600200"/>
            <a:ext cx="6923087" cy="4060825"/>
          </a:xfrm>
        </p:spPr>
        <p:txBody>
          <a:bodyPr/>
          <a:lstStyle>
            <a:lvl1pPr>
              <a:defRPr>
                <a:solidFill>
                  <a:schemeClr val="tx1"/>
                </a:solidFill>
              </a:defRPr>
            </a:lvl1pPr>
            <a:lvl2pPr marL="742950" marR="0" indent="-285750" algn="l" defTabSz="914400" rtl="0" eaLnBrk="0" fontAlgn="base" latinLnBrk="0" hangingPunct="0">
              <a:lnSpc>
                <a:spcPct val="100000"/>
              </a:lnSpc>
              <a:spcBef>
                <a:spcPct val="20000"/>
              </a:spcBef>
              <a:spcAft>
                <a:spcPct val="0"/>
              </a:spcAft>
              <a:buClrTx/>
              <a:buSzTx/>
              <a:buFont typeface="Arial" pitchFamily="34" charset="0"/>
              <a:buChar char="–"/>
              <a:tabLst/>
              <a:defRPr lang="en-US" sz="1800" b="1" kern="1200" dirty="0" err="1" smtClean="0">
                <a:solidFill>
                  <a:schemeClr val="tx1"/>
                </a:solidFill>
                <a:latin typeface="Montserrat"/>
                <a:ea typeface="MS PGothic" pitchFamily="34" charset="-128"/>
                <a:cs typeface="+mn-cs"/>
              </a:defRPr>
            </a:lvl2pPr>
            <a:lvl3pPr marL="1143000" marR="0" indent="-228600" algn="l" defTabSz="914400" rtl="0" eaLnBrk="0" fontAlgn="base" latinLnBrk="0" hangingPunct="0">
              <a:lnSpc>
                <a:spcPct val="100000"/>
              </a:lnSpc>
              <a:spcBef>
                <a:spcPct val="20000"/>
              </a:spcBef>
              <a:spcAft>
                <a:spcPct val="0"/>
              </a:spcAft>
              <a:buClrTx/>
              <a:buSzTx/>
              <a:buFont typeface="Arial" pitchFamily="34" charset="0"/>
              <a:buChar char="•"/>
              <a:tabLst/>
              <a:defRPr lang="en-US" sz="1600" kern="1200" dirty="0" smtClean="0">
                <a:solidFill>
                  <a:srgbClr val="007DC3"/>
                </a:solidFill>
                <a:latin typeface="Montserrat"/>
                <a:ea typeface="MS PGothic" pitchFamily="34" charset="-128"/>
                <a:cs typeface="+mn-cs"/>
              </a:defRPr>
            </a:lvl3pPr>
            <a:lvl4pPr>
              <a:defRPr lang="en-US" sz="1300" b="1" kern="1200" dirty="0" smtClean="0">
                <a:solidFill>
                  <a:schemeClr val="tx1"/>
                </a:solidFill>
                <a:latin typeface="Montserrat"/>
                <a:ea typeface="MS PGothic" pitchFamily="34" charset="-128"/>
                <a:cs typeface="+mn-cs"/>
              </a:defRPr>
            </a:lvl4pPr>
            <a:lvl5pPr>
              <a:defRPr lang="en-IE" sz="1300" kern="1200" dirty="0">
                <a:solidFill>
                  <a:srgbClr val="007DC3"/>
                </a:solidFill>
                <a:latin typeface="Montserrat"/>
                <a:ea typeface="MS PGothic" pitchFamily="34" charset="-128"/>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vl1pPr>
          </a:lstStyle>
          <a:p>
            <a:fld id="{24F4425F-2F17-46DB-BB91-744CF6B32863}" type="datetimeFigureOut">
              <a:rPr lang="en-IE" altLang="en-US"/>
              <a:pPr/>
              <a:t>10/07/2015</a:t>
            </a:fld>
            <a:endParaRPr lang="en-IE" altLang="en-US"/>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fld id="{7B2D7A52-F62E-498A-962D-383EA95D6A1D}" type="slidenum">
              <a:rPr lang="en-IE" altLang="en-US"/>
              <a:pPr/>
              <a:t>‹#›</a:t>
            </a:fld>
            <a:endParaRPr lang="en-IE" altLang="en-US"/>
          </a:p>
        </p:txBody>
      </p:sp>
    </p:spTree>
    <p:extLst>
      <p:ext uri="{BB962C8B-B14F-4D97-AF65-F5344CB8AC3E}">
        <p14:creationId xmlns:p14="http://schemas.microsoft.com/office/powerpoint/2010/main" val="251138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lang="en-US" altLang="en-US" sz="2800" b="1" kern="1200" smtClean="0">
                <a:solidFill>
                  <a:srgbClr val="3A75C4"/>
                </a:solidFill>
                <a:latin typeface="Montserrat"/>
                <a:ea typeface="MS PGothic" pitchFamily="34" charset="-128"/>
                <a:cs typeface="Montserra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80FD449-774D-43EE-B2FC-C17DE331EB84}" type="datetimeFigureOut">
              <a:rPr lang="en-IE" altLang="en-US"/>
              <a:pPr/>
              <a:t>10/07/2015</a:t>
            </a:fld>
            <a:endParaRPr lang="en-IE" altLang="en-US"/>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fld id="{08133EF0-9A43-422C-B2B5-6A39CEB090D7}" type="slidenum">
              <a:rPr lang="en-IE" altLang="en-US"/>
              <a:pPr/>
              <a:t>‹#›</a:t>
            </a:fld>
            <a:endParaRPr lang="en-IE" altLang="en-US"/>
          </a:p>
        </p:txBody>
      </p:sp>
    </p:spTree>
    <p:extLst>
      <p:ext uri="{BB962C8B-B14F-4D97-AF65-F5344CB8AC3E}">
        <p14:creationId xmlns:p14="http://schemas.microsoft.com/office/powerpoint/2010/main" val="131634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20713"/>
            <a:ext cx="8208911" cy="863600"/>
          </a:xfrm>
          <a:prstGeom prst="rect">
            <a:avLst/>
          </a:prstGeom>
        </p:spPr>
        <p:txBody>
          <a:bodyPr/>
          <a:lstStyle>
            <a:lvl1pPr>
              <a:defRPr lang="en-US" sz="2800" b="1" kern="1200" dirty="0" smtClean="0">
                <a:solidFill>
                  <a:srgbClr val="007DC3"/>
                </a:solidFill>
                <a:latin typeface="Montserrat" pitchFamily="50" charset="0"/>
                <a:ea typeface="MS PGothic" pitchFamily="34" charset="-128"/>
                <a:cs typeface="ＭＳ Ｐゴシック" charset="0"/>
              </a:defRPr>
            </a:lvl1pPr>
          </a:lstStyle>
          <a:p>
            <a:r>
              <a:rPr lang="en-US"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Date Placeholder 3"/>
          <p:cNvSpPr>
            <a:spLocks noGrp="1"/>
          </p:cNvSpPr>
          <p:nvPr>
            <p:ph type="dt" sz="half" idx="10"/>
          </p:nvPr>
        </p:nvSpPr>
        <p:spPr/>
        <p:txBody>
          <a:bodyPr/>
          <a:lstStyle>
            <a:lvl1pPr>
              <a:defRPr/>
            </a:lvl1pPr>
          </a:lstStyle>
          <a:p>
            <a:fld id="{899DE273-2FCA-4971-923F-8AD8032686FD}" type="datetimeFigureOut">
              <a:rPr lang="en-IE" altLang="en-US"/>
              <a:pPr/>
              <a:t>10/07/2015</a:t>
            </a:fld>
            <a:endParaRPr lang="en-IE" altLang="en-US"/>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fld id="{7AC2960C-D9D3-4F44-9B2C-756194A423FB}" type="slidenum">
              <a:rPr lang="en-IE" altLang="en-US"/>
              <a:pPr/>
              <a:t>‹#›</a:t>
            </a:fld>
            <a:endParaRPr lang="en-IE" altLang="en-US"/>
          </a:p>
        </p:txBody>
      </p:sp>
    </p:spTree>
    <p:extLst>
      <p:ext uri="{BB962C8B-B14F-4D97-AF65-F5344CB8AC3E}">
        <p14:creationId xmlns:p14="http://schemas.microsoft.com/office/powerpoint/2010/main" val="104683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620713"/>
            <a:ext cx="8208911" cy="863600"/>
          </a:xfrm>
          <a:prstGeom prst="rect">
            <a:avLst/>
          </a:prstGeom>
        </p:spPr>
        <p:txBody>
          <a:bodyPr/>
          <a:lstStyle>
            <a:lvl1pPr>
              <a:defRPr lang="en-US" sz="2800" b="1" kern="1200" smtClean="0">
                <a:solidFill>
                  <a:srgbClr val="007DC3"/>
                </a:solidFill>
                <a:latin typeface="Montserrat" pitchFamily="50" charset="0"/>
                <a:ea typeface="MS PGothic" pitchFamily="34" charset="-128"/>
                <a:cs typeface="ＭＳ Ｐゴシック" charset="0"/>
              </a:defRPr>
            </a:lvl1pPr>
          </a:lstStyle>
          <a:p>
            <a:r>
              <a:rPr lang="en-US" smtClean="0"/>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fld id="{A40F9285-C20E-476C-9A27-B6202A67FC41}" type="datetimeFigureOut">
              <a:rPr lang="en-IE" altLang="en-US"/>
              <a:pPr/>
              <a:t>10/07/2015</a:t>
            </a:fld>
            <a:endParaRPr lang="en-IE" altLang="en-US"/>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fld id="{20C5B69A-46DC-4573-B266-C74F33A6CDE1}" type="slidenum">
              <a:rPr lang="en-IE" altLang="en-US"/>
              <a:pPr/>
              <a:t>‹#›</a:t>
            </a:fld>
            <a:endParaRPr lang="en-IE" altLang="en-US"/>
          </a:p>
        </p:txBody>
      </p:sp>
    </p:spTree>
    <p:extLst>
      <p:ext uri="{BB962C8B-B14F-4D97-AF65-F5344CB8AC3E}">
        <p14:creationId xmlns:p14="http://schemas.microsoft.com/office/powerpoint/2010/main" val="205036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0" y="0"/>
            <a:ext cx="9144000" cy="6858000"/>
          </a:xfrm>
          <a:prstGeom prst="rect">
            <a:avLst/>
          </a:prstGeom>
          <a:solidFill>
            <a:srgbClr val="007DC3"/>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 name="Date Placeholder 3"/>
          <p:cNvSpPr>
            <a:spLocks noGrp="1"/>
          </p:cNvSpPr>
          <p:nvPr>
            <p:ph type="dt" sz="half" idx="10"/>
          </p:nvPr>
        </p:nvSpPr>
        <p:spPr/>
        <p:txBody>
          <a:bodyPr/>
          <a:lstStyle>
            <a:lvl1pPr>
              <a:defRPr/>
            </a:lvl1pPr>
          </a:lstStyle>
          <a:p>
            <a:fld id="{E002A883-A73C-420A-87E6-EC2F437214B7}" type="datetimeFigureOut">
              <a:rPr lang="en-IE" altLang="en-US"/>
              <a:pPr/>
              <a:t>10/07/2015</a:t>
            </a:fld>
            <a:endParaRPr lang="en-IE" altLang="en-US"/>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fld id="{6F63FE2D-5864-4A6A-8C5A-7BEC0DADC58F}" type="slidenum">
              <a:rPr lang="en-IE" altLang="en-US"/>
              <a:pPr/>
              <a:t>‹#›</a:t>
            </a:fld>
            <a:endParaRPr lang="en-IE" altLang="en-US"/>
          </a:p>
        </p:txBody>
      </p:sp>
      <p:sp>
        <p:nvSpPr>
          <p:cNvPr id="10" name="Content Placeholder 2"/>
          <p:cNvSpPr>
            <a:spLocks noGrp="1"/>
          </p:cNvSpPr>
          <p:nvPr>
            <p:ph idx="1"/>
          </p:nvPr>
        </p:nvSpPr>
        <p:spPr>
          <a:xfrm>
            <a:off x="1763712" y="1600200"/>
            <a:ext cx="6923088" cy="4060825"/>
          </a:xfrm>
        </p:spPr>
        <p:txBody>
          <a:bodyPr/>
          <a:lstStyle>
            <a:lvl1pPr>
              <a:defRPr>
                <a:solidFill>
                  <a:schemeClr val="bg1"/>
                </a:solidFill>
              </a:defRPr>
            </a:lvl1pPr>
            <a:lvl2pPr marL="742950" marR="0" indent="-285750" algn="l" defTabSz="914400" rtl="0" eaLnBrk="0" fontAlgn="base" latinLnBrk="0" hangingPunct="0">
              <a:lnSpc>
                <a:spcPct val="100000"/>
              </a:lnSpc>
              <a:spcBef>
                <a:spcPct val="20000"/>
              </a:spcBef>
              <a:spcAft>
                <a:spcPct val="0"/>
              </a:spcAft>
              <a:buClrTx/>
              <a:buSzTx/>
              <a:buFont typeface="Arial" pitchFamily="34" charset="0"/>
              <a:buChar char="–"/>
              <a:tabLst/>
              <a:defRPr lang="en-US" sz="1800" b="1" kern="1200" dirty="0" err="1" smtClean="0">
                <a:solidFill>
                  <a:schemeClr val="tx1"/>
                </a:solidFill>
                <a:latin typeface="Montserrat"/>
                <a:ea typeface="MS PGothic" pitchFamily="34" charset="-128"/>
                <a:cs typeface="+mn-cs"/>
              </a:defRPr>
            </a:lvl2pPr>
            <a:lvl3pPr marL="1143000" marR="0" indent="-228600" algn="l" defTabSz="914400" rtl="0" eaLnBrk="0" fontAlgn="base" latinLnBrk="0" hangingPunct="0">
              <a:lnSpc>
                <a:spcPct val="100000"/>
              </a:lnSpc>
              <a:spcBef>
                <a:spcPct val="20000"/>
              </a:spcBef>
              <a:spcAft>
                <a:spcPct val="0"/>
              </a:spcAft>
              <a:buClrTx/>
              <a:buSzTx/>
              <a:buFont typeface="Arial" pitchFamily="34" charset="0"/>
              <a:buChar char="•"/>
              <a:tabLst/>
              <a:defRPr lang="en-US" sz="1600" kern="1200" dirty="0" smtClean="0">
                <a:solidFill>
                  <a:schemeClr val="bg1"/>
                </a:solidFill>
                <a:latin typeface="Montserrat"/>
                <a:ea typeface="MS PGothic" pitchFamily="34" charset="-128"/>
                <a:cs typeface="+mn-cs"/>
              </a:defRPr>
            </a:lvl3pPr>
            <a:lvl4pPr>
              <a:defRPr lang="en-US" sz="1300" b="1" kern="1200" dirty="0" smtClean="0">
                <a:solidFill>
                  <a:schemeClr val="tx1"/>
                </a:solidFill>
                <a:latin typeface="Montserrat"/>
                <a:ea typeface="MS PGothic" pitchFamily="34" charset="-128"/>
                <a:cs typeface="+mn-cs"/>
              </a:defRPr>
            </a:lvl4pPr>
            <a:lvl5pPr>
              <a:defRPr lang="en-IE" sz="1300" kern="1200" dirty="0">
                <a:solidFill>
                  <a:schemeClr val="bg1"/>
                </a:solidFill>
                <a:latin typeface="Montserrat"/>
                <a:ea typeface="MS PGothic" pitchFamily="34" charset="-128"/>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12" name="Rectangle 11"/>
          <p:cNvSpPr/>
          <p:nvPr userDrawn="1"/>
        </p:nvSpPr>
        <p:spPr>
          <a:xfrm>
            <a:off x="6350" y="0"/>
            <a:ext cx="9144000" cy="179388"/>
          </a:xfrm>
          <a:prstGeom prst="rect">
            <a:avLst/>
          </a:prstGeom>
          <a:gradFill flip="none" rotWithShape="1">
            <a:gsLst>
              <a:gs pos="40000">
                <a:srgbClr val="007DC3"/>
              </a:gs>
              <a:gs pos="8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userDrawn="1"/>
        </p:nvSpPr>
        <p:spPr>
          <a:xfrm>
            <a:off x="6350" y="6381750"/>
            <a:ext cx="9144000" cy="484188"/>
          </a:xfrm>
          <a:prstGeom prst="rect">
            <a:avLst/>
          </a:prstGeom>
          <a:gradFill flip="none" rotWithShape="1">
            <a:gsLst>
              <a:gs pos="40000">
                <a:srgbClr val="007DC3"/>
              </a:gs>
              <a:gs pos="8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Box 8"/>
          <p:cNvSpPr txBox="1">
            <a:spLocks noChangeArrowheads="1"/>
          </p:cNvSpPr>
          <p:nvPr userDrawn="1"/>
        </p:nvSpPr>
        <p:spPr bwMode="auto">
          <a:xfrm>
            <a:off x="5561797" y="6434138"/>
            <a:ext cx="3471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ontserrat" charset="0"/>
                <a:ea typeface="MS PGothic" pitchFamily="34" charset="-128"/>
              </a:defRPr>
            </a:lvl1pPr>
            <a:lvl2pPr marL="742950" indent="-285750" eaLnBrk="0" hangingPunct="0">
              <a:defRPr sz="2400">
                <a:solidFill>
                  <a:schemeClr val="tx1"/>
                </a:solidFill>
                <a:latin typeface="Montserrat" charset="0"/>
                <a:ea typeface="MS PGothic" pitchFamily="34" charset="-128"/>
              </a:defRPr>
            </a:lvl2pPr>
            <a:lvl3pPr marL="1143000" indent="-228600" eaLnBrk="0" hangingPunct="0">
              <a:defRPr sz="2400">
                <a:solidFill>
                  <a:schemeClr val="tx1"/>
                </a:solidFill>
                <a:latin typeface="Montserrat" charset="0"/>
                <a:ea typeface="MS PGothic" pitchFamily="34" charset="-128"/>
              </a:defRPr>
            </a:lvl3pPr>
            <a:lvl4pPr marL="1600200" indent="-228600" eaLnBrk="0" hangingPunct="0">
              <a:defRPr sz="2400">
                <a:solidFill>
                  <a:schemeClr val="tx1"/>
                </a:solidFill>
                <a:latin typeface="Montserrat" charset="0"/>
                <a:ea typeface="MS PGothic" pitchFamily="34" charset="-128"/>
              </a:defRPr>
            </a:lvl4pPr>
            <a:lvl5pPr marL="2057400" indent="-228600" eaLnBrk="0" hangingPunct="0">
              <a:defRPr sz="2400">
                <a:solidFill>
                  <a:schemeClr val="tx1"/>
                </a:solidFill>
                <a:latin typeface="Montserrat" charset="0"/>
                <a:ea typeface="MS PGothic" pitchFamily="34" charset="-128"/>
              </a:defRPr>
            </a:lvl5pPr>
            <a:lvl6pPr marL="2514600" indent="-228600" eaLnBrk="0" fontAlgn="base" hangingPunct="0">
              <a:spcBef>
                <a:spcPct val="0"/>
              </a:spcBef>
              <a:spcAft>
                <a:spcPct val="0"/>
              </a:spcAft>
              <a:defRPr sz="2400">
                <a:solidFill>
                  <a:schemeClr val="tx1"/>
                </a:solidFill>
                <a:latin typeface="Montserrat" charset="0"/>
                <a:ea typeface="MS PGothic" pitchFamily="34" charset="-128"/>
              </a:defRPr>
            </a:lvl6pPr>
            <a:lvl7pPr marL="2971800" indent="-228600" eaLnBrk="0" fontAlgn="base" hangingPunct="0">
              <a:spcBef>
                <a:spcPct val="0"/>
              </a:spcBef>
              <a:spcAft>
                <a:spcPct val="0"/>
              </a:spcAft>
              <a:defRPr sz="2400">
                <a:solidFill>
                  <a:schemeClr val="tx1"/>
                </a:solidFill>
                <a:latin typeface="Montserrat" charset="0"/>
                <a:ea typeface="MS PGothic" pitchFamily="34" charset="-128"/>
              </a:defRPr>
            </a:lvl7pPr>
            <a:lvl8pPr marL="3429000" indent="-228600" eaLnBrk="0" fontAlgn="base" hangingPunct="0">
              <a:spcBef>
                <a:spcPct val="0"/>
              </a:spcBef>
              <a:spcAft>
                <a:spcPct val="0"/>
              </a:spcAft>
              <a:defRPr sz="2400">
                <a:solidFill>
                  <a:schemeClr val="tx1"/>
                </a:solidFill>
                <a:latin typeface="Montserrat" charset="0"/>
                <a:ea typeface="MS PGothic" pitchFamily="34" charset="-128"/>
              </a:defRPr>
            </a:lvl8pPr>
            <a:lvl9pPr marL="3886200" indent="-228600" eaLnBrk="0" fontAlgn="base" hangingPunct="0">
              <a:spcBef>
                <a:spcPct val="0"/>
              </a:spcBef>
              <a:spcAft>
                <a:spcPct val="0"/>
              </a:spcAft>
              <a:defRPr sz="2400">
                <a:solidFill>
                  <a:schemeClr val="tx1"/>
                </a:solidFill>
                <a:latin typeface="Montserrat" charset="0"/>
                <a:ea typeface="MS PGothic" pitchFamily="34" charset="-128"/>
              </a:defRPr>
            </a:lvl9pPr>
          </a:lstStyle>
          <a:p>
            <a:pPr algn="r" eaLnBrk="1" hangingPunct="1"/>
            <a:r>
              <a:rPr lang="en-US" altLang="en-US" sz="1600" b="1" smtClean="0">
                <a:solidFill>
                  <a:srgbClr val="007DC3"/>
                </a:solidFill>
              </a:rPr>
              <a:t>Making Your Business Run Better</a:t>
            </a:r>
            <a:endParaRPr lang="en-US" altLang="en-US" sz="1600" b="1" dirty="0">
              <a:solidFill>
                <a:srgbClr val="007DC3"/>
              </a:solidFill>
            </a:endParaRPr>
          </a:p>
        </p:txBody>
      </p:sp>
      <p:pic>
        <p:nvPicPr>
          <p:cNvPr id="15" name="Picture 2" descr="C:\Users\Philip Lacey\Desktop\BXP Software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988" y="5634038"/>
            <a:ext cx="10795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1763712" y="620688"/>
            <a:ext cx="6912744" cy="864096"/>
          </a:xfrm>
          <a:prstGeom prst="rect">
            <a:avLst/>
          </a:prstGeom>
        </p:spPr>
        <p:txBody>
          <a:bodyPr/>
          <a:lstStyle/>
          <a:p>
            <a:r>
              <a:rPr lang="en-US" smtClean="0"/>
              <a:t>Click to edit Master title style</a:t>
            </a:r>
            <a:endParaRPr lang="en-IE" dirty="0"/>
          </a:p>
        </p:txBody>
      </p:sp>
    </p:spTree>
    <p:extLst>
      <p:ext uri="{BB962C8B-B14F-4D97-AF65-F5344CB8AC3E}">
        <p14:creationId xmlns:p14="http://schemas.microsoft.com/office/powerpoint/2010/main" val="41860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18588B7-CDD4-48F9-A016-7EA9D47F0260}" type="datetimeFigureOut">
              <a:rPr lang="en-IE" altLang="en-US"/>
              <a:pPr/>
              <a:t>10/07/2015</a:t>
            </a:fld>
            <a:endParaRPr lang="en-IE" altLang="en-US"/>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fld id="{BEE1610D-5BC5-4A3D-A704-8A38056349A8}" type="slidenum">
              <a:rPr lang="en-IE" altLang="en-US"/>
              <a:pPr/>
              <a:t>‹#›</a:t>
            </a:fld>
            <a:endParaRPr lang="en-IE" altLang="en-US"/>
          </a:p>
        </p:txBody>
      </p:sp>
    </p:spTree>
    <p:extLst>
      <p:ext uri="{BB962C8B-B14F-4D97-AF65-F5344CB8AC3E}">
        <p14:creationId xmlns:p14="http://schemas.microsoft.com/office/powerpoint/2010/main" val="241982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46870"/>
            <a:ext cx="3008313" cy="874018"/>
          </a:xfrm>
          <a:prstGeom prst="rect">
            <a:avLst/>
          </a:prstGeom>
        </p:spPr>
        <p:txBody>
          <a:bodyPr anchor="b"/>
          <a:lstStyle>
            <a:lvl1pPr algn="l">
              <a:defRPr lang="en-US" altLang="en-US" sz="2400" b="1" kern="1200" dirty="0" smtClean="0">
                <a:solidFill>
                  <a:srgbClr val="007DC3"/>
                </a:solidFill>
                <a:latin typeface="Montserrat"/>
                <a:ea typeface="MS PGothic" pitchFamily="34" charset="-128"/>
                <a:cs typeface="Montserrat"/>
              </a:defRPr>
            </a:lvl1pPr>
          </a:lstStyle>
          <a:p>
            <a:r>
              <a:rPr lang="en-US" smtClean="0"/>
              <a:t>Click to edit Master title style</a:t>
            </a:r>
            <a:endParaRPr lang="en-IE" dirty="0"/>
          </a:p>
        </p:txBody>
      </p:sp>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Text Placeholder 3"/>
          <p:cNvSpPr>
            <a:spLocks noGrp="1"/>
          </p:cNvSpPr>
          <p:nvPr>
            <p:ph type="body" sz="half" idx="2"/>
          </p:nvPr>
        </p:nvSpPr>
        <p:spPr>
          <a:xfrm>
            <a:off x="457200" y="2492896"/>
            <a:ext cx="3008313" cy="36332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E41B27F-3A83-42FD-8BC1-0EB7E6C68C48}" type="datetimeFigureOut">
              <a:rPr lang="en-IE" altLang="en-US"/>
              <a:pPr/>
              <a:t>10/07/2015</a:t>
            </a:fld>
            <a:endParaRPr lang="en-IE" altLang="en-US"/>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fld id="{B1B94629-019D-4B92-A866-524609D9797D}" type="slidenum">
              <a:rPr lang="en-IE" altLang="en-US"/>
              <a:pPr/>
              <a:t>‹#›</a:t>
            </a:fld>
            <a:endParaRPr lang="en-IE" altLang="en-US"/>
          </a:p>
        </p:txBody>
      </p:sp>
    </p:spTree>
    <p:extLst>
      <p:ext uri="{BB962C8B-B14F-4D97-AF65-F5344CB8AC3E}">
        <p14:creationId xmlns:p14="http://schemas.microsoft.com/office/powerpoint/2010/main" val="316048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908720"/>
            <a:ext cx="5486400" cy="566738"/>
          </a:xfrm>
          <a:prstGeom prst="rect">
            <a:avLst/>
          </a:prstGeom>
        </p:spPr>
        <p:txBody>
          <a:bodyPr anchor="b"/>
          <a:lstStyle>
            <a:lvl1pPr algn="l">
              <a:defRPr lang="en-IE" altLang="en-US" sz="2000" b="1" kern="1200" dirty="0">
                <a:solidFill>
                  <a:srgbClr val="007DC3"/>
                </a:solidFill>
                <a:latin typeface="Montserrat"/>
                <a:ea typeface="MS PGothic" pitchFamily="34" charset="-128"/>
                <a:cs typeface="Montserrat"/>
              </a:defRPr>
            </a:lvl1pPr>
          </a:lstStyle>
          <a:p>
            <a:r>
              <a:rPr lang="en-US" smtClean="0"/>
              <a:t>Click to edit Master title style</a:t>
            </a:r>
            <a:endParaRPr lang="en-IE" dirty="0"/>
          </a:p>
        </p:txBody>
      </p:sp>
      <p:sp>
        <p:nvSpPr>
          <p:cNvPr id="3" name="Picture Placeholder 2"/>
          <p:cNvSpPr>
            <a:spLocks noGrp="1"/>
          </p:cNvSpPr>
          <p:nvPr>
            <p:ph type="pic" idx="1"/>
          </p:nvPr>
        </p:nvSpPr>
        <p:spPr>
          <a:xfrm>
            <a:off x="1792288" y="154644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IE" noProof="0" dirty="0"/>
          </a:p>
        </p:txBody>
      </p:sp>
      <p:sp>
        <p:nvSpPr>
          <p:cNvPr id="4" name="Text Placeholder 3"/>
          <p:cNvSpPr>
            <a:spLocks noGrp="1"/>
          </p:cNvSpPr>
          <p:nvPr>
            <p:ph type="body" sz="half" idx="2"/>
          </p:nvPr>
        </p:nvSpPr>
        <p:spPr>
          <a:xfrm>
            <a:off x="1792288" y="5733256"/>
            <a:ext cx="5486400" cy="4389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CD4957B-E347-4F6D-B121-F77AFA9D6E9D}" type="datetimeFigureOut">
              <a:rPr lang="en-IE" altLang="en-US"/>
              <a:pPr/>
              <a:t>10/07/2015</a:t>
            </a:fld>
            <a:endParaRPr lang="en-IE" altLang="en-US"/>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fld id="{CECC98DE-834C-4473-A0DC-153FC0062C40}" type="slidenum">
              <a:rPr lang="en-IE" altLang="en-US"/>
              <a:pPr/>
              <a:t>‹#›</a:t>
            </a:fld>
            <a:endParaRPr lang="en-IE" altLang="en-US"/>
          </a:p>
        </p:txBody>
      </p:sp>
    </p:spTree>
    <p:extLst>
      <p:ext uri="{BB962C8B-B14F-4D97-AF65-F5344CB8AC3E}">
        <p14:creationId xmlns:p14="http://schemas.microsoft.com/office/powerpoint/2010/main" val="280306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2"/>
          </p:nvPr>
        </p:nvSpPr>
        <p:spPr>
          <a:xfrm>
            <a:off x="1331913" y="602138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ontserrat"/>
              </a:defRPr>
            </a:lvl1pPr>
          </a:lstStyle>
          <a:p>
            <a:fld id="{F1F6F1DF-080F-459C-85DF-2DD9A09AD088}" type="datetimeFigureOut">
              <a:rPr lang="en-IE" altLang="en-US" smtClean="0"/>
              <a:pPr/>
              <a:t>10/07/2015</a:t>
            </a:fld>
            <a:endParaRPr lang="en-IE" altLang="en-US"/>
          </a:p>
        </p:txBody>
      </p:sp>
      <p:sp>
        <p:nvSpPr>
          <p:cNvPr id="5" name="Footer Placeholder 4"/>
          <p:cNvSpPr>
            <a:spLocks noGrp="1"/>
          </p:cNvSpPr>
          <p:nvPr>
            <p:ph type="ftr" sz="quarter" idx="3"/>
          </p:nvPr>
        </p:nvSpPr>
        <p:spPr>
          <a:xfrm>
            <a:off x="3563938" y="60213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ontserrat"/>
                <a:ea typeface="+mn-ea"/>
                <a:cs typeface="+mn-cs"/>
              </a:defRPr>
            </a:lvl1pPr>
          </a:lstStyle>
          <a:p>
            <a:pPr>
              <a:defRPr/>
            </a:pPr>
            <a:endParaRPr lang="en-IE"/>
          </a:p>
        </p:txBody>
      </p:sp>
      <p:sp>
        <p:nvSpPr>
          <p:cNvPr id="6" name="Slide Number Placeholder 5"/>
          <p:cNvSpPr>
            <a:spLocks noGrp="1"/>
          </p:cNvSpPr>
          <p:nvPr>
            <p:ph type="sldNum" sz="quarter" idx="4"/>
          </p:nvPr>
        </p:nvSpPr>
        <p:spPr>
          <a:xfrm>
            <a:off x="6553200" y="6021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ontserrat"/>
              </a:defRPr>
            </a:lvl1pPr>
          </a:lstStyle>
          <a:p>
            <a:fld id="{21CE684A-E00D-4BD1-8031-62B094650DC6}" type="slidenum">
              <a:rPr lang="en-IE" altLang="en-US" smtClean="0"/>
              <a:pPr/>
              <a:t>‹#›</a:t>
            </a:fld>
            <a:endParaRPr lang="en-IE" altLang="en-US"/>
          </a:p>
        </p:txBody>
      </p:sp>
      <p:pic>
        <p:nvPicPr>
          <p:cNvPr id="103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8350" y="0"/>
            <a:ext cx="7620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350" y="0"/>
            <a:ext cx="9144000" cy="179388"/>
          </a:xfrm>
          <a:prstGeom prst="rect">
            <a:avLst/>
          </a:prstGeom>
          <a:gradFill flip="none" rotWithShape="1">
            <a:gsLst>
              <a:gs pos="40000">
                <a:srgbClr val="007DC3"/>
              </a:gs>
              <a:gs pos="80000">
                <a:srgbClr val="FFFFFF"/>
              </a:gs>
            </a:gsLst>
            <a:lin ang="10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ontserrat"/>
            </a:endParaRPr>
          </a:p>
        </p:txBody>
      </p:sp>
      <p:sp>
        <p:nvSpPr>
          <p:cNvPr id="14" name="Rectangle 13"/>
          <p:cNvSpPr/>
          <p:nvPr/>
        </p:nvSpPr>
        <p:spPr>
          <a:xfrm>
            <a:off x="6350" y="6381750"/>
            <a:ext cx="9144000" cy="484188"/>
          </a:xfrm>
          <a:prstGeom prst="rect">
            <a:avLst/>
          </a:prstGeom>
          <a:gradFill flip="none" rotWithShape="1">
            <a:gsLst>
              <a:gs pos="40000">
                <a:srgbClr val="007DC3"/>
              </a:gs>
              <a:gs pos="80000">
                <a:srgbClr val="FFFFFF"/>
              </a:gs>
            </a:gsLst>
            <a:lin ang="10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ontserrat"/>
            </a:endParaRPr>
          </a:p>
        </p:txBody>
      </p:sp>
      <p:pic>
        <p:nvPicPr>
          <p:cNvPr id="9" name="Picture 2" descr="C:\Users\Philip Lacey\Desktop\BXP Software 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3988" y="5634038"/>
            <a:ext cx="10795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kern="1200">
          <a:solidFill>
            <a:schemeClr val="bg1"/>
          </a:solidFill>
          <a:latin typeface="Montserrat" pitchFamily="50" charset="0"/>
          <a:ea typeface="MS PGothic" pitchFamily="34" charset="-128"/>
          <a:cs typeface="ＭＳ Ｐゴシック" charset="0"/>
        </a:defRPr>
      </a:lvl1pPr>
      <a:lvl2pPr algn="l" rtl="0" eaLnBrk="1" fontAlgn="base" hangingPunct="1">
        <a:spcBef>
          <a:spcPct val="0"/>
        </a:spcBef>
        <a:spcAft>
          <a:spcPct val="0"/>
        </a:spcAft>
        <a:defRPr sz="3200">
          <a:solidFill>
            <a:schemeClr val="bg1"/>
          </a:solidFill>
          <a:latin typeface="Montserrat" charset="0"/>
          <a:ea typeface="MS PGothic" pitchFamily="34" charset="-128"/>
          <a:cs typeface="ＭＳ Ｐゴシック" charset="0"/>
        </a:defRPr>
      </a:lvl2pPr>
      <a:lvl3pPr algn="l" rtl="0" eaLnBrk="1" fontAlgn="base" hangingPunct="1">
        <a:spcBef>
          <a:spcPct val="0"/>
        </a:spcBef>
        <a:spcAft>
          <a:spcPct val="0"/>
        </a:spcAft>
        <a:defRPr sz="3200">
          <a:solidFill>
            <a:schemeClr val="bg1"/>
          </a:solidFill>
          <a:latin typeface="Montserrat" charset="0"/>
          <a:ea typeface="MS PGothic" pitchFamily="34" charset="-128"/>
          <a:cs typeface="ＭＳ Ｐゴシック" charset="0"/>
        </a:defRPr>
      </a:lvl3pPr>
      <a:lvl4pPr algn="l" rtl="0" eaLnBrk="1" fontAlgn="base" hangingPunct="1">
        <a:spcBef>
          <a:spcPct val="0"/>
        </a:spcBef>
        <a:spcAft>
          <a:spcPct val="0"/>
        </a:spcAft>
        <a:defRPr sz="3200">
          <a:solidFill>
            <a:schemeClr val="bg1"/>
          </a:solidFill>
          <a:latin typeface="Montserrat" charset="0"/>
          <a:ea typeface="MS PGothic" pitchFamily="34" charset="-128"/>
          <a:cs typeface="ＭＳ Ｐゴシック" charset="0"/>
        </a:defRPr>
      </a:lvl4pPr>
      <a:lvl5pPr algn="l" rtl="0" eaLnBrk="1" fontAlgn="base" hangingPunct="1">
        <a:spcBef>
          <a:spcPct val="0"/>
        </a:spcBef>
        <a:spcAft>
          <a:spcPct val="0"/>
        </a:spcAft>
        <a:defRPr sz="3200">
          <a:solidFill>
            <a:schemeClr val="bg1"/>
          </a:solidFill>
          <a:latin typeface="Montserrat"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bg1"/>
          </a:solidFill>
          <a:latin typeface="Montserrat" charset="0"/>
          <a:ea typeface="ＭＳ Ｐゴシック" charset="0"/>
          <a:cs typeface="ＭＳ Ｐゴシック" charset="0"/>
        </a:defRPr>
      </a:lvl6pPr>
      <a:lvl7pPr marL="914400" algn="l" rtl="0" eaLnBrk="1" fontAlgn="base" hangingPunct="1">
        <a:spcBef>
          <a:spcPct val="0"/>
        </a:spcBef>
        <a:spcAft>
          <a:spcPct val="0"/>
        </a:spcAft>
        <a:defRPr sz="3200">
          <a:solidFill>
            <a:schemeClr val="bg1"/>
          </a:solidFill>
          <a:latin typeface="Montserrat" charset="0"/>
          <a:ea typeface="ＭＳ Ｐゴシック" charset="0"/>
          <a:cs typeface="ＭＳ Ｐゴシック" charset="0"/>
        </a:defRPr>
      </a:lvl7pPr>
      <a:lvl8pPr marL="1371600" algn="l" rtl="0" eaLnBrk="1" fontAlgn="base" hangingPunct="1">
        <a:spcBef>
          <a:spcPct val="0"/>
        </a:spcBef>
        <a:spcAft>
          <a:spcPct val="0"/>
        </a:spcAft>
        <a:defRPr sz="3200">
          <a:solidFill>
            <a:schemeClr val="bg1"/>
          </a:solidFill>
          <a:latin typeface="Montserrat" charset="0"/>
          <a:ea typeface="ＭＳ Ｐゴシック" charset="0"/>
          <a:cs typeface="ＭＳ Ｐゴシック" charset="0"/>
        </a:defRPr>
      </a:lvl8pPr>
      <a:lvl9pPr marL="1828800" algn="l" rtl="0" eaLnBrk="1" fontAlgn="base" hangingPunct="1">
        <a:spcBef>
          <a:spcPct val="0"/>
        </a:spcBef>
        <a:spcAft>
          <a:spcPct val="0"/>
        </a:spcAft>
        <a:defRPr sz="3200">
          <a:solidFill>
            <a:schemeClr val="bg1"/>
          </a:solidFill>
          <a:latin typeface="Montserrat" charset="0"/>
          <a:ea typeface="ＭＳ Ｐゴシック" charset="0"/>
          <a:cs typeface="ＭＳ Ｐゴシック" charset="0"/>
        </a:defRPr>
      </a:lvl9pPr>
    </p:titleStyle>
    <p:bodyStyle>
      <a:lvl1pPr marL="342900" marR="0" indent="-342900" algn="l" defTabSz="914400" rtl="0" eaLnBrk="1" fontAlgn="base" latinLnBrk="0" hangingPunct="1">
        <a:lnSpc>
          <a:spcPct val="100000"/>
        </a:lnSpc>
        <a:spcBef>
          <a:spcPct val="20000"/>
        </a:spcBef>
        <a:spcAft>
          <a:spcPct val="0"/>
        </a:spcAft>
        <a:buClrTx/>
        <a:buSzTx/>
        <a:buFont typeface="Arial" pitchFamily="34" charset="0"/>
        <a:buChar char="•"/>
        <a:tabLst/>
        <a:defRPr lang="en-US" altLang="en-US" sz="2800" b="1" kern="1200" dirty="0" smtClean="0">
          <a:solidFill>
            <a:schemeClr val="tx1"/>
          </a:solidFill>
          <a:latin typeface="Montserrat"/>
          <a:ea typeface="MS PGothic" pitchFamily="34" charset="-128"/>
          <a:cs typeface="Montserrat"/>
        </a:defRPr>
      </a:lvl1pPr>
      <a:lvl2pPr marL="742950" marR="0" indent="-285750" algn="l" defTabSz="914400" rtl="0" eaLnBrk="1" fontAlgn="base" latinLnBrk="0" hangingPunct="1">
        <a:lnSpc>
          <a:spcPct val="100000"/>
        </a:lnSpc>
        <a:spcBef>
          <a:spcPct val="20000"/>
        </a:spcBef>
        <a:spcAft>
          <a:spcPct val="0"/>
        </a:spcAft>
        <a:buClrTx/>
        <a:buSzTx/>
        <a:buFont typeface="Arial" pitchFamily="34" charset="0"/>
        <a:buChar char="–"/>
        <a:tabLst/>
        <a:defRPr lang="en-US" sz="1800" b="1" kern="1200" dirty="0" smtClean="0">
          <a:solidFill>
            <a:schemeClr val="tx1"/>
          </a:solidFill>
          <a:latin typeface="Montserrat"/>
          <a:ea typeface="MS PGothic" pitchFamily="34" charset="-128"/>
          <a:cs typeface="+mn-cs"/>
        </a:defRPr>
      </a:lvl2pPr>
      <a:lvl3pPr marL="11430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lang="en-US" sz="1600" kern="1200" dirty="0" smtClean="0">
          <a:solidFill>
            <a:srgbClr val="007DC3"/>
          </a:solidFill>
          <a:latin typeface="Montserrat"/>
          <a:ea typeface="MS PGothic" pitchFamily="34" charset="-128"/>
          <a:cs typeface="+mn-cs"/>
        </a:defRPr>
      </a:lvl3pPr>
      <a:lvl4pPr marL="1600200" indent="-228600" algn="l" rtl="0" eaLnBrk="1" fontAlgn="base" hangingPunct="1">
        <a:spcBef>
          <a:spcPct val="20000"/>
        </a:spcBef>
        <a:spcAft>
          <a:spcPct val="0"/>
        </a:spcAft>
        <a:buFont typeface="Arial" pitchFamily="34" charset="0"/>
        <a:buChar char="–"/>
        <a:defRPr lang="en-US" sz="1300" b="1" kern="1200" dirty="0" smtClean="0">
          <a:solidFill>
            <a:schemeClr val="tx1"/>
          </a:solidFill>
          <a:latin typeface="Montserrat"/>
          <a:ea typeface="MS PGothic" pitchFamily="34" charset="-128"/>
          <a:cs typeface="+mn-cs"/>
        </a:defRPr>
      </a:lvl4pPr>
      <a:lvl5pPr marL="2057400" indent="-228600" algn="l" rtl="0" eaLnBrk="1" fontAlgn="base" hangingPunct="1">
        <a:spcBef>
          <a:spcPct val="20000"/>
        </a:spcBef>
        <a:spcAft>
          <a:spcPct val="0"/>
        </a:spcAft>
        <a:buFont typeface="Arial" pitchFamily="34" charset="0"/>
        <a:buChar char="»"/>
        <a:defRPr lang="en-US" sz="1300" kern="1200" dirty="0" smtClean="0">
          <a:solidFill>
            <a:srgbClr val="3A75C4"/>
          </a:solidFill>
          <a:latin typeface="Montserra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C:\Users\Philip%20Lacey\Desktop\Dan%20Pink%20%20The%20puzzle%20of%20motivation%20_%20TED%20Talk%20_%20TED.com_files\110884_800x600.jpg" TargetMode="External"/><Relationship Id="rId2" Type="http://schemas.openxmlformats.org/officeDocument/2006/relationships/hyperlink" Target="https://www.ted.com/talks/dan_pink_on_motiv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Reinforcemen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Behaviorism" TargetMode="External"/><Relationship Id="rId2" Type="http://schemas.openxmlformats.org/officeDocument/2006/relationships/hyperlink" Target="http://en.wikipedia.org/wiki/Classical_conditioning" TargetMode="External"/><Relationship Id="rId1" Type="http://schemas.openxmlformats.org/officeDocument/2006/relationships/slideLayout" Target="../slideLayouts/slideLayout2.xml"/><Relationship Id="rId5" Type="http://schemas.openxmlformats.org/officeDocument/2006/relationships/hyperlink" Target="http://www.mostdangerousgamedesign.com/2013/08/the-psychology-of-rewards-in-games.html" TargetMode="External"/><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3" Type="http://schemas.openxmlformats.org/officeDocument/2006/relationships/hyperlink" Target="http://www.thinkfeelplay.com/theory-of-gaming-motivation/"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bxpsoftware.com/wixi/index.php?title=Scenario_-_bxp_for_Gamific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gif"/></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badgeville.com/wiki/Gamific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lidegeeks.com/pics/dgm/l/g/goal_maslows_hierarchy_of_needs_3d_powerpoint_slides_and_ppt_diagram_templates_1.jp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blog.softwareinsider.org/wp-content/uploads/2009/09/screen-shot-2009-09-07-at-101728-pm.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6" descr="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10098088"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741613" y="2690813"/>
            <a:ext cx="5275262" cy="159543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3600" b="1" dirty="0">
                <a:solidFill>
                  <a:schemeClr val="bg1"/>
                </a:solidFill>
                <a:ea typeface="ＭＳ Ｐゴシック" charset="0"/>
                <a:cs typeface="ＭＳ Ｐゴシック" charset="0"/>
              </a:rPr>
              <a:t>Making Your Business</a:t>
            </a:r>
          </a:p>
          <a:p>
            <a:pPr>
              <a:lnSpc>
                <a:spcPct val="90000"/>
              </a:lnSpc>
              <a:defRPr/>
            </a:pPr>
            <a:r>
              <a:rPr lang="en-US" sz="3600" b="1" dirty="0">
                <a:solidFill>
                  <a:schemeClr val="bg1"/>
                </a:solidFill>
                <a:ea typeface="ＭＳ Ｐゴシック" charset="0"/>
                <a:cs typeface="ＭＳ Ｐゴシック" charset="0"/>
              </a:rPr>
              <a:t>Run Better</a:t>
            </a:r>
          </a:p>
          <a:p>
            <a:pPr>
              <a:lnSpc>
                <a:spcPct val="110000"/>
              </a:lnSpc>
              <a:defRPr/>
            </a:pPr>
            <a:r>
              <a:rPr lang="en-US" sz="2700" dirty="0">
                <a:solidFill>
                  <a:schemeClr val="bg1"/>
                </a:solidFill>
                <a:ea typeface="ＭＳ Ｐゴシック" charset="0"/>
                <a:cs typeface="ＭＳ Ｐゴシック" charset="0"/>
              </a:rPr>
              <a:t>CRM, CCM, QA, eLearning</a:t>
            </a:r>
          </a:p>
        </p:txBody>
      </p:sp>
      <p:pic>
        <p:nvPicPr>
          <p:cNvPr id="6" name="Picture 2" descr="C:\Users\Philip Lacey\Desktop\BXP Softwar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276475"/>
            <a:ext cx="1508125" cy="15113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Conflict</a:t>
            </a:r>
            <a:endParaRPr lang="en-IE" dirty="0"/>
          </a:p>
        </p:txBody>
      </p:sp>
      <p:sp>
        <p:nvSpPr>
          <p:cNvPr id="3" name="Content Placeholder 2"/>
          <p:cNvSpPr>
            <a:spLocks noGrp="1"/>
          </p:cNvSpPr>
          <p:nvPr>
            <p:ph idx="1"/>
          </p:nvPr>
        </p:nvSpPr>
        <p:spPr/>
        <p:txBody>
          <a:bodyPr/>
          <a:lstStyle/>
          <a:p>
            <a:r>
              <a:rPr lang="en-IE" dirty="0" smtClean="0"/>
              <a:t>The motivations of the person are not necessarily the motivations of the business.</a:t>
            </a:r>
          </a:p>
          <a:p>
            <a:endParaRPr lang="en-IE" dirty="0"/>
          </a:p>
          <a:p>
            <a:r>
              <a:rPr lang="en-IE" sz="2000" dirty="0" smtClean="0"/>
              <a:t>Business rules and regulations can make people nervous of failing and retribution</a:t>
            </a:r>
          </a:p>
          <a:p>
            <a:endParaRPr lang="en-IE" sz="2000" dirty="0" smtClean="0"/>
          </a:p>
          <a:p>
            <a:r>
              <a:rPr lang="en-IE" sz="2000" dirty="0" smtClean="0"/>
              <a:t>Personal Safety Needs, are not necessarily the same as Operational Efficiency, hence the poor working conditions in the early 1900s</a:t>
            </a:r>
            <a:endParaRPr lang="en-IE" sz="2000" dirty="0"/>
          </a:p>
        </p:txBody>
      </p:sp>
    </p:spTree>
    <p:extLst>
      <p:ext uri="{BB962C8B-B14F-4D97-AF65-F5344CB8AC3E}">
        <p14:creationId xmlns:p14="http://schemas.microsoft.com/office/powerpoint/2010/main" val="2681913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Not everything is motivational</a:t>
            </a:r>
            <a:endParaRPr lang="en-IE" dirty="0"/>
          </a:p>
        </p:txBody>
      </p:sp>
      <p:sp>
        <p:nvSpPr>
          <p:cNvPr id="3" name="Content Placeholder 2"/>
          <p:cNvSpPr>
            <a:spLocks noGrp="1"/>
          </p:cNvSpPr>
          <p:nvPr>
            <p:ph idx="1"/>
          </p:nvPr>
        </p:nvSpPr>
        <p:spPr>
          <a:xfrm>
            <a:off x="1259632" y="5733256"/>
            <a:ext cx="7427167" cy="503833"/>
          </a:xfrm>
        </p:spPr>
        <p:txBody>
          <a:bodyPr/>
          <a:lstStyle/>
          <a:p>
            <a:pPr marL="0" indent="0">
              <a:buNone/>
            </a:pPr>
            <a:r>
              <a:rPr lang="en-IE" sz="2000" dirty="0">
                <a:hlinkClick r:id="rId2"/>
              </a:rPr>
              <a:t>https://</a:t>
            </a:r>
            <a:r>
              <a:rPr lang="en-IE" sz="2000" dirty="0" smtClean="0">
                <a:hlinkClick r:id="rId2"/>
              </a:rPr>
              <a:t>www.ted.com/talks/dan_pink_on_motivation</a:t>
            </a:r>
            <a:endParaRPr lang="en-IE" sz="2000" dirty="0" smtClean="0"/>
          </a:p>
          <a:p>
            <a:pPr marL="0" indent="0">
              <a:buNone/>
            </a:pPr>
            <a:endParaRPr lang="en-IE" sz="2000" dirty="0"/>
          </a:p>
        </p:txBody>
      </p:sp>
      <p:pic>
        <p:nvPicPr>
          <p:cNvPr id="4098" name="Picture 2" descr="C:\Users\Philip Lacey\Desktop\Dan Pink  The puzzle of motivation _ TED Talk _ TED.com_files\110884_800x600.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899592" y="1556792"/>
            <a:ext cx="3840426" cy="288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220072" y="1484784"/>
            <a:ext cx="3672408" cy="3772699"/>
          </a:xfrm>
          <a:prstGeom prst="rect">
            <a:avLst/>
          </a:prstGeom>
        </p:spPr>
        <p:txBody>
          <a:bodyPr wrap="square">
            <a:spAutoFit/>
          </a:bodyPr>
          <a:lstStyle/>
          <a:p>
            <a:pPr>
              <a:lnSpc>
                <a:spcPct val="150000"/>
              </a:lnSpc>
            </a:pPr>
            <a:r>
              <a:rPr lang="en-IE" dirty="0"/>
              <a:t>Career analyst Dan Pink examines the puzzle of motivation, starting with a fact that social scientists know but most managers don't: Traditional rewards aren't always as effective as we think. Listen for illuminating stories — and maybe, a way forward. </a:t>
            </a:r>
          </a:p>
        </p:txBody>
      </p:sp>
    </p:spTree>
    <p:extLst>
      <p:ext uri="{BB962C8B-B14F-4D97-AF65-F5344CB8AC3E}">
        <p14:creationId xmlns:p14="http://schemas.microsoft.com/office/powerpoint/2010/main" val="231791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Management of Behaviour</a:t>
            </a:r>
            <a:endParaRPr lang="en-IE" dirty="0"/>
          </a:p>
        </p:txBody>
      </p:sp>
      <p:pic>
        <p:nvPicPr>
          <p:cNvPr id="7170" name="Picture 2" descr="https://upload.wikimedia.org/wikipedia/commons/thumb/1/16/Operant_conditioning_diagram.png/1024px-Operant_conditioning_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12776"/>
            <a:ext cx="5473504" cy="49774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40152" y="5805264"/>
            <a:ext cx="2952328" cy="338554"/>
          </a:xfrm>
          <a:prstGeom prst="rect">
            <a:avLst/>
          </a:prstGeom>
        </p:spPr>
        <p:txBody>
          <a:bodyPr wrap="square">
            <a:spAutoFit/>
          </a:bodyPr>
          <a:lstStyle/>
          <a:p>
            <a:r>
              <a:rPr lang="en-IE" sz="800" dirty="0">
                <a:hlinkClick r:id="rId3"/>
              </a:rPr>
              <a:t>https://</a:t>
            </a:r>
            <a:r>
              <a:rPr lang="en-IE" sz="800" dirty="0" smtClean="0">
                <a:hlinkClick r:id="rId3"/>
              </a:rPr>
              <a:t>en.wikipedia.org/wiki/Reinforcement</a:t>
            </a:r>
            <a:endParaRPr lang="en-IE" sz="800" dirty="0" smtClean="0"/>
          </a:p>
          <a:p>
            <a:endParaRPr lang="en-IE" sz="800" dirty="0"/>
          </a:p>
        </p:txBody>
      </p:sp>
    </p:spTree>
    <p:extLst>
      <p:ext uri="{BB962C8B-B14F-4D97-AF65-F5344CB8AC3E}">
        <p14:creationId xmlns:p14="http://schemas.microsoft.com/office/powerpoint/2010/main" val="192721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Everyone is different</a:t>
            </a:r>
            <a:endParaRPr lang="en-IE" dirty="0"/>
          </a:p>
        </p:txBody>
      </p:sp>
      <p:sp>
        <p:nvSpPr>
          <p:cNvPr id="3" name="Content Placeholder 2"/>
          <p:cNvSpPr>
            <a:spLocks noGrp="1"/>
          </p:cNvSpPr>
          <p:nvPr>
            <p:ph idx="1"/>
          </p:nvPr>
        </p:nvSpPr>
        <p:spPr/>
        <p:txBody>
          <a:bodyPr/>
          <a:lstStyle/>
          <a:p>
            <a:pPr marL="0" indent="0">
              <a:buNone/>
            </a:pPr>
            <a:r>
              <a:rPr lang="en-IE" b="0" dirty="0" smtClean="0"/>
              <a:t>The biggest challenge of all is that every person is completely different with different backgrounds and </a:t>
            </a:r>
            <a:r>
              <a:rPr lang="en-IE" b="0" dirty="0" err="1" smtClean="0"/>
              <a:t>focii</a:t>
            </a:r>
            <a:r>
              <a:rPr lang="en-IE" b="0" dirty="0" smtClean="0"/>
              <a:t>.</a:t>
            </a:r>
          </a:p>
          <a:p>
            <a:pPr marL="0" indent="0">
              <a:buNone/>
            </a:pPr>
            <a:endParaRPr lang="en-IE" b="0" dirty="0"/>
          </a:p>
          <a:p>
            <a:pPr marL="0" indent="0">
              <a:buNone/>
            </a:pPr>
            <a:r>
              <a:rPr lang="en-IE" b="0" dirty="0" smtClean="0"/>
              <a:t>The ideal solution is to individually assess every person and set approaches and goals on a person by person basis.  This is not generally operationally feasible.</a:t>
            </a:r>
            <a:endParaRPr lang="en-IE" b="0" dirty="0"/>
          </a:p>
        </p:txBody>
      </p:sp>
    </p:spTree>
    <p:extLst>
      <p:ext uri="{BB962C8B-B14F-4D97-AF65-F5344CB8AC3E}">
        <p14:creationId xmlns:p14="http://schemas.microsoft.com/office/powerpoint/2010/main" val="456713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Setup</a:t>
            </a:r>
            <a:endParaRPr lang="en-IE" dirty="0"/>
          </a:p>
        </p:txBody>
      </p:sp>
    </p:spTree>
    <p:extLst>
      <p:ext uri="{BB962C8B-B14F-4D97-AF65-F5344CB8AC3E}">
        <p14:creationId xmlns:p14="http://schemas.microsoft.com/office/powerpoint/2010/main" val="4052679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Starting</a:t>
            </a:r>
            <a:endParaRPr lang="en-IE" dirty="0"/>
          </a:p>
        </p:txBody>
      </p:sp>
      <p:sp>
        <p:nvSpPr>
          <p:cNvPr id="3" name="Content Placeholder 2"/>
          <p:cNvSpPr>
            <a:spLocks noGrp="1"/>
          </p:cNvSpPr>
          <p:nvPr>
            <p:ph idx="1"/>
          </p:nvPr>
        </p:nvSpPr>
        <p:spPr/>
        <p:txBody>
          <a:bodyPr/>
          <a:lstStyle/>
          <a:p>
            <a:pPr marL="0" indent="0">
              <a:buNone/>
            </a:pPr>
            <a:r>
              <a:rPr lang="en-IE" sz="1600" b="0" dirty="0">
                <a:hlinkClick r:id="rId2"/>
              </a:rPr>
              <a:t>Classical conditioning</a:t>
            </a:r>
            <a:r>
              <a:rPr lang="en-IE" sz="1600" b="0" dirty="0"/>
              <a:t> became </a:t>
            </a:r>
            <a:r>
              <a:rPr lang="en-IE" sz="1600" b="0" dirty="0">
                <a:hlinkClick r:id="rId3"/>
              </a:rPr>
              <a:t>Behaviourism </a:t>
            </a:r>
            <a:r>
              <a:rPr lang="en-IE" sz="1600" b="0" dirty="0"/>
              <a:t>. Rewarding good behaviour and punishing bad behaviour. Gamification uses only half of this, the good behaviour side. For the most part positive reinforcement is used in gamification. i.e. No negative marking. </a:t>
            </a:r>
          </a:p>
          <a:p>
            <a:pPr marL="0" indent="0">
              <a:buNone/>
            </a:pPr>
            <a:r>
              <a:rPr lang="en-IE" sz="1600" b="0" dirty="0"/>
              <a:t/>
            </a:r>
            <a:br>
              <a:rPr lang="en-IE" sz="1600" b="0" dirty="0"/>
            </a:br>
            <a:r>
              <a:rPr lang="en-IE" sz="1600" b="0" dirty="0"/>
              <a:t>Essentially gamification is the psychological manipulation of people to achieve the goals you want through offering reward. Where salary provides basic reasoning for employment, gamification focuses on rewarding specific performance. </a:t>
            </a:r>
          </a:p>
        </p:txBody>
      </p:sp>
      <p:pic>
        <p:nvPicPr>
          <p:cNvPr id="8194" name="Picture 2" descr="http://2.bp.blogspot.com/--NtqeaWXdmE/Uhp4L-GABuI/AAAAAAAAAPA/30PgDmfW_Ow/s1600/skinnerbo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077072"/>
            <a:ext cx="2808312" cy="20014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763688" y="4246637"/>
            <a:ext cx="3528392" cy="1846659"/>
          </a:xfrm>
          <a:prstGeom prst="rect">
            <a:avLst/>
          </a:prstGeom>
        </p:spPr>
        <p:txBody>
          <a:bodyPr wrap="square">
            <a:spAutoFit/>
          </a:bodyPr>
          <a:lstStyle/>
          <a:p>
            <a:pPr marL="0" indent="0">
              <a:buNone/>
            </a:pPr>
            <a:r>
              <a:rPr lang="en-IE" sz="1600" dirty="0" smtClean="0"/>
              <a:t>There </a:t>
            </a:r>
            <a:r>
              <a:rPr lang="en-IE" sz="1600" dirty="0"/>
              <a:t>are numerous articles and proof that getting rewarded in games causes positive chemical reactions in the brain. Here are some interesting articles on the subject: </a:t>
            </a:r>
          </a:p>
          <a:p>
            <a:endParaRPr lang="en-IE" dirty="0"/>
          </a:p>
        </p:txBody>
      </p:sp>
      <p:sp>
        <p:nvSpPr>
          <p:cNvPr id="5" name="Rectangle 4"/>
          <p:cNvSpPr/>
          <p:nvPr/>
        </p:nvSpPr>
        <p:spPr>
          <a:xfrm>
            <a:off x="1349896" y="6186790"/>
            <a:ext cx="5958408" cy="338554"/>
          </a:xfrm>
          <a:prstGeom prst="rect">
            <a:avLst/>
          </a:prstGeom>
        </p:spPr>
        <p:txBody>
          <a:bodyPr wrap="square">
            <a:spAutoFit/>
          </a:bodyPr>
          <a:lstStyle/>
          <a:p>
            <a:r>
              <a:rPr lang="en-IE" sz="800" dirty="0">
                <a:hlinkClick r:id="rId5"/>
              </a:rPr>
              <a:t>http://</a:t>
            </a:r>
            <a:r>
              <a:rPr lang="en-IE" sz="800" dirty="0" smtClean="0">
                <a:hlinkClick r:id="rId5"/>
              </a:rPr>
              <a:t>www.mostdangerousgamedesign.com/2013/08/the-psychology-of-rewards-in-games.html</a:t>
            </a:r>
            <a:endParaRPr lang="en-IE" sz="800" dirty="0" smtClean="0"/>
          </a:p>
          <a:p>
            <a:endParaRPr lang="en-IE" sz="800" dirty="0"/>
          </a:p>
        </p:txBody>
      </p:sp>
    </p:spTree>
    <p:extLst>
      <p:ext uri="{BB962C8B-B14F-4D97-AF65-F5344CB8AC3E}">
        <p14:creationId xmlns:p14="http://schemas.microsoft.com/office/powerpoint/2010/main" val="783919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Theory of Gaming Motivation</a:t>
            </a:r>
            <a:endParaRPr lang="en-IE" dirty="0"/>
          </a:p>
        </p:txBody>
      </p:sp>
      <p:pic>
        <p:nvPicPr>
          <p:cNvPr id="4" name="Picture 2" descr="http://www.thinkfeelplay.com/wp-content/uploads/2010/10/Theory-of-Gaming-Motiv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268760"/>
            <a:ext cx="4248472" cy="47310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5364088" y="6093296"/>
            <a:ext cx="4572000" cy="338554"/>
          </a:xfrm>
          <a:prstGeom prst="rect">
            <a:avLst/>
          </a:prstGeom>
        </p:spPr>
        <p:txBody>
          <a:bodyPr>
            <a:spAutoFit/>
          </a:bodyPr>
          <a:lstStyle/>
          <a:p>
            <a:r>
              <a:rPr lang="en-IE" sz="800" dirty="0">
                <a:hlinkClick r:id="rId3"/>
              </a:rPr>
              <a:t>http://www.thinkfeelplay.com/theory-of-gaming-motivation</a:t>
            </a:r>
            <a:r>
              <a:rPr lang="en-IE" sz="800" dirty="0" smtClean="0">
                <a:hlinkClick r:id="rId3"/>
              </a:rPr>
              <a:t>/</a:t>
            </a:r>
            <a:endParaRPr lang="en-IE" sz="800" dirty="0" smtClean="0"/>
          </a:p>
          <a:p>
            <a:endParaRPr lang="en-IE" sz="800" dirty="0"/>
          </a:p>
        </p:txBody>
      </p:sp>
    </p:spTree>
    <p:extLst>
      <p:ext uri="{BB962C8B-B14F-4D97-AF65-F5344CB8AC3E}">
        <p14:creationId xmlns:p14="http://schemas.microsoft.com/office/powerpoint/2010/main" val="1780788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Primary </a:t>
            </a:r>
            <a:r>
              <a:rPr lang="en-IE" dirty="0" smtClean="0"/>
              <a:t>Questions - Behaviour</a:t>
            </a:r>
            <a:endParaRPr lang="en-IE" dirty="0"/>
          </a:p>
        </p:txBody>
      </p:sp>
      <p:sp>
        <p:nvSpPr>
          <p:cNvPr id="3" name="Content Placeholder 2"/>
          <p:cNvSpPr>
            <a:spLocks noGrp="1"/>
          </p:cNvSpPr>
          <p:nvPr>
            <p:ph idx="1"/>
          </p:nvPr>
        </p:nvSpPr>
        <p:spPr/>
        <p:txBody>
          <a:bodyPr/>
          <a:lstStyle/>
          <a:p>
            <a:pPr marL="0" indent="0">
              <a:buNone/>
            </a:pPr>
            <a:r>
              <a:rPr lang="en-IE" sz="1600" b="0" dirty="0"/>
              <a:t>The usual application of gamification in a business context requires some preparation. </a:t>
            </a:r>
          </a:p>
          <a:p>
            <a:pPr marL="0" indent="0">
              <a:buNone/>
            </a:pPr>
            <a:r>
              <a:rPr lang="en-IE" sz="1600" b="0" dirty="0"/>
              <a:t/>
            </a:r>
            <a:br>
              <a:rPr lang="en-IE" sz="1600" b="0" dirty="0"/>
            </a:br>
            <a:endParaRPr lang="en-IE" sz="1600" b="0" dirty="0"/>
          </a:p>
          <a:p>
            <a:pPr marL="0" indent="0">
              <a:buNone/>
            </a:pPr>
            <a:r>
              <a:rPr lang="en-IE" sz="1600" b="0" dirty="0"/>
              <a:t>What </a:t>
            </a:r>
            <a:r>
              <a:rPr lang="en-IE" sz="1600" dirty="0" smtClean="0"/>
              <a:t>behaviour</a:t>
            </a:r>
            <a:r>
              <a:rPr lang="en-IE" sz="1600" b="0" dirty="0" smtClean="0"/>
              <a:t> are </a:t>
            </a:r>
            <a:r>
              <a:rPr lang="en-IE" sz="1600" b="0" dirty="0"/>
              <a:t>you trying to incentivise staff to improve / maintain? (The Problems) </a:t>
            </a:r>
          </a:p>
          <a:p>
            <a:pPr lvl="1"/>
            <a:r>
              <a:rPr lang="en-IE" sz="1600" b="0" dirty="0"/>
              <a:t>Attendance, sickness, training progress, quality, compliance, not ready time</a:t>
            </a:r>
          </a:p>
          <a:p>
            <a:pPr marL="0" indent="0">
              <a:buNone/>
            </a:pPr>
            <a:r>
              <a:rPr lang="en-IE" sz="1600" b="0" dirty="0"/>
              <a:t/>
            </a:r>
            <a:br>
              <a:rPr lang="en-IE" sz="1600" b="0" dirty="0"/>
            </a:br>
            <a:endParaRPr lang="en-IE" sz="1600" b="0" dirty="0"/>
          </a:p>
        </p:txBody>
      </p:sp>
    </p:spTree>
    <p:extLst>
      <p:ext uri="{BB962C8B-B14F-4D97-AF65-F5344CB8AC3E}">
        <p14:creationId xmlns:p14="http://schemas.microsoft.com/office/powerpoint/2010/main" val="757639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Primary Questions - </a:t>
            </a:r>
            <a:r>
              <a:rPr lang="en-IE" dirty="0" smtClean="0"/>
              <a:t>Metrics</a:t>
            </a:r>
            <a:endParaRPr lang="en-IE" dirty="0"/>
          </a:p>
        </p:txBody>
      </p:sp>
      <p:sp>
        <p:nvSpPr>
          <p:cNvPr id="3" name="Content Placeholder 2"/>
          <p:cNvSpPr>
            <a:spLocks noGrp="1"/>
          </p:cNvSpPr>
          <p:nvPr>
            <p:ph idx="1"/>
          </p:nvPr>
        </p:nvSpPr>
        <p:spPr>
          <a:xfrm>
            <a:off x="1763712" y="1600200"/>
            <a:ext cx="6923087" cy="4925144"/>
          </a:xfrm>
        </p:spPr>
        <p:txBody>
          <a:bodyPr/>
          <a:lstStyle/>
          <a:p>
            <a:pPr marL="0" indent="0">
              <a:buNone/>
            </a:pPr>
            <a:r>
              <a:rPr lang="en-IE" sz="1800" b="0" dirty="0"/>
              <a:t>What </a:t>
            </a:r>
            <a:r>
              <a:rPr lang="en-IE" sz="1800" dirty="0"/>
              <a:t>metrics</a:t>
            </a:r>
            <a:r>
              <a:rPr lang="en-IE" sz="1800" b="0" dirty="0"/>
              <a:t> are you going to use as the primary record of accomplishment? (The Metrics) </a:t>
            </a:r>
          </a:p>
          <a:p>
            <a:pPr lvl="1"/>
            <a:r>
              <a:rPr lang="en-IE" b="0" dirty="0"/>
              <a:t>HR report, sickness report, training records, quality scores, quality control output, phone system reporting</a:t>
            </a:r>
          </a:p>
          <a:p>
            <a:pPr marL="0" indent="0">
              <a:buNone/>
            </a:pPr>
            <a:endParaRPr lang="en-IE" sz="1800" b="0" dirty="0" smtClean="0"/>
          </a:p>
          <a:p>
            <a:pPr marL="0" indent="0">
              <a:buNone/>
            </a:pPr>
            <a:r>
              <a:rPr lang="en-IE" sz="1800" b="0" dirty="0" smtClean="0"/>
              <a:t>Some </a:t>
            </a:r>
            <a:r>
              <a:rPr lang="en-IE" sz="1800" b="0" dirty="0"/>
              <a:t>metrics will be difficult to measure. Gamification can also be used to maintain satisfaction. Putting a cost on hiring and training new staff can be used to put a cost value to staff retention. </a:t>
            </a:r>
          </a:p>
          <a:p>
            <a:pPr marL="0" indent="0">
              <a:buNone/>
            </a:pPr>
            <a:r>
              <a:rPr lang="en-IE" sz="1800" b="0" dirty="0"/>
              <a:t/>
            </a:r>
            <a:br>
              <a:rPr lang="en-IE" sz="1800" b="0" dirty="0"/>
            </a:br>
            <a:r>
              <a:rPr lang="en-IE" sz="1800" b="0" dirty="0"/>
              <a:t>Gamification allows for numerous of these metrics to be used. So each of the metrics become enumerated. i.e. putting a points value on each of the outcomes. </a:t>
            </a:r>
            <a:r>
              <a:rPr lang="en-IE" sz="1800" b="0" dirty="0" smtClean="0"/>
              <a:t> The </a:t>
            </a:r>
            <a:r>
              <a:rPr lang="en-IE" sz="1800" b="0" dirty="0"/>
              <a:t>enumeration of the events allows points / values to be gained / lost by users. </a:t>
            </a:r>
          </a:p>
          <a:p>
            <a:endParaRPr lang="en-IE" sz="1800" b="0" dirty="0"/>
          </a:p>
        </p:txBody>
      </p:sp>
    </p:spTree>
    <p:extLst>
      <p:ext uri="{BB962C8B-B14F-4D97-AF65-F5344CB8AC3E}">
        <p14:creationId xmlns:p14="http://schemas.microsoft.com/office/powerpoint/2010/main" val="4217206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Primary Questions - </a:t>
            </a:r>
            <a:r>
              <a:rPr lang="en-IE" dirty="0" smtClean="0"/>
              <a:t>Rewards</a:t>
            </a:r>
            <a:endParaRPr lang="en-IE" dirty="0"/>
          </a:p>
        </p:txBody>
      </p:sp>
      <p:sp>
        <p:nvSpPr>
          <p:cNvPr id="3" name="Content Placeholder 2"/>
          <p:cNvSpPr>
            <a:spLocks noGrp="1"/>
          </p:cNvSpPr>
          <p:nvPr>
            <p:ph idx="1"/>
          </p:nvPr>
        </p:nvSpPr>
        <p:spPr>
          <a:xfrm>
            <a:off x="1763712" y="1600200"/>
            <a:ext cx="6923087" cy="4925144"/>
          </a:xfrm>
        </p:spPr>
        <p:txBody>
          <a:bodyPr/>
          <a:lstStyle/>
          <a:p>
            <a:pPr marL="0" indent="0">
              <a:buNone/>
            </a:pPr>
            <a:r>
              <a:rPr lang="en-IE" sz="1800" b="0" dirty="0"/>
              <a:t>What are you willing to put forward as </a:t>
            </a:r>
            <a:r>
              <a:rPr lang="en-IE" sz="1800" dirty="0"/>
              <a:t>reward</a:t>
            </a:r>
            <a:r>
              <a:rPr lang="en-IE" sz="1800" b="0" dirty="0"/>
              <a:t> for "winning"? (The Rewards) </a:t>
            </a:r>
          </a:p>
          <a:p>
            <a:pPr lvl="1"/>
            <a:r>
              <a:rPr lang="en-IE" b="0" dirty="0"/>
              <a:t>Money, time, access to games, access to exclusive material, internal recognition</a:t>
            </a:r>
          </a:p>
          <a:p>
            <a:pPr marL="0" indent="0">
              <a:buNone/>
            </a:pPr>
            <a:endParaRPr lang="en-IE" sz="1800" b="0" dirty="0" smtClean="0"/>
          </a:p>
          <a:p>
            <a:pPr marL="0" indent="0">
              <a:buNone/>
            </a:pPr>
            <a:r>
              <a:rPr lang="en-IE" sz="1800" b="0" dirty="0" smtClean="0"/>
              <a:t>With </a:t>
            </a:r>
            <a:r>
              <a:rPr lang="en-IE" sz="1800" b="0" dirty="0"/>
              <a:t>these items answered the rest of the process is very straight forward. </a:t>
            </a:r>
          </a:p>
          <a:p>
            <a:endParaRPr lang="en-IE" sz="1800" b="0" dirty="0"/>
          </a:p>
        </p:txBody>
      </p:sp>
    </p:spTree>
    <p:extLst>
      <p:ext uri="{BB962C8B-B14F-4D97-AF65-F5344CB8AC3E}">
        <p14:creationId xmlns:p14="http://schemas.microsoft.com/office/powerpoint/2010/main" val="402521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The Theory and Delivery of </a:t>
            </a:r>
            <a:r>
              <a:rPr lang="en-US" dirty="0" smtClean="0">
                <a:ea typeface="ＭＳ Ｐゴシック" charset="0"/>
                <a:cs typeface="ＭＳ Ｐゴシック" charset="0"/>
              </a:rPr>
              <a:t>Gamification</a:t>
            </a:r>
            <a:endParaRPr lang="en-IE" dirty="0"/>
          </a:p>
        </p:txBody>
      </p:sp>
      <p:sp>
        <p:nvSpPr>
          <p:cNvPr id="3" name="Content Placeholder 2"/>
          <p:cNvSpPr>
            <a:spLocks noGrp="1"/>
          </p:cNvSpPr>
          <p:nvPr>
            <p:ph idx="1"/>
          </p:nvPr>
        </p:nvSpPr>
        <p:spPr/>
        <p:txBody>
          <a:bodyPr/>
          <a:lstStyle/>
          <a:p>
            <a:pPr marL="0" indent="0">
              <a:buNone/>
            </a:pPr>
            <a:endParaRPr lang="en-IE" dirty="0" smtClean="0">
              <a:hlinkClick r:id="rId2"/>
            </a:endParaRPr>
          </a:p>
          <a:p>
            <a:pPr marL="0" indent="0">
              <a:buNone/>
            </a:pPr>
            <a:r>
              <a:rPr lang="en-IE" dirty="0" smtClean="0">
                <a:hlinkClick r:id="rId2"/>
              </a:rPr>
              <a:t>http</a:t>
            </a:r>
            <a:r>
              <a:rPr lang="en-IE" dirty="0">
                <a:hlinkClick r:id="rId2"/>
              </a:rPr>
              <a:t>://www.bxpsoftware.com/wixi/index.php?title=Scenario_-_</a:t>
            </a:r>
            <a:r>
              <a:rPr lang="en-IE" dirty="0" smtClean="0">
                <a:hlinkClick r:id="rId2"/>
              </a:rPr>
              <a:t>bxp_for_Gamification</a:t>
            </a:r>
            <a:endParaRPr lang="en-IE" dirty="0" smtClean="0"/>
          </a:p>
          <a:p>
            <a:pPr marL="0" indent="0">
              <a:buNone/>
            </a:pPr>
            <a:endParaRPr lang="en-IE" dirty="0" smtClean="0"/>
          </a:p>
          <a:p>
            <a:pPr marL="0" indent="0">
              <a:buNone/>
            </a:pPr>
            <a:endParaRPr lang="en-IE" dirty="0"/>
          </a:p>
          <a:p>
            <a:pPr marL="0" indent="0">
              <a:buNone/>
            </a:pPr>
            <a:r>
              <a:rPr lang="en-IE" dirty="0" smtClean="0"/>
              <a:t>Author: Philip Lacey</a:t>
            </a:r>
          </a:p>
          <a:p>
            <a:pPr marL="0" indent="0">
              <a:buNone/>
            </a:pPr>
            <a:r>
              <a:rPr lang="en-IE" dirty="0" smtClean="0"/>
              <a:t>Date: 2015-07-10</a:t>
            </a:r>
          </a:p>
          <a:p>
            <a:endParaRPr lang="en-IE" dirty="0"/>
          </a:p>
        </p:txBody>
      </p:sp>
    </p:spTree>
    <p:extLst>
      <p:ext uri="{BB962C8B-B14F-4D97-AF65-F5344CB8AC3E}">
        <p14:creationId xmlns:p14="http://schemas.microsoft.com/office/powerpoint/2010/main" val="3760044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Project</a:t>
            </a:r>
            <a:endParaRPr lang="en-IE" dirty="0"/>
          </a:p>
        </p:txBody>
      </p:sp>
    </p:spTree>
    <p:extLst>
      <p:ext uri="{BB962C8B-B14F-4D97-AF65-F5344CB8AC3E}">
        <p14:creationId xmlns:p14="http://schemas.microsoft.com/office/powerpoint/2010/main" val="1623357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build</a:t>
            </a:r>
            <a:endParaRPr lang="en-IE" dirty="0"/>
          </a:p>
        </p:txBody>
      </p:sp>
      <p:sp>
        <p:nvSpPr>
          <p:cNvPr id="4" name="Rounded Rectangle 3"/>
          <p:cNvSpPr/>
          <p:nvPr/>
        </p:nvSpPr>
        <p:spPr>
          <a:xfrm>
            <a:off x="2411760" y="1268760"/>
            <a:ext cx="2160240"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E" dirty="0" smtClean="0"/>
              <a:t>Psychology</a:t>
            </a:r>
            <a:endParaRPr lang="en-IE" dirty="0"/>
          </a:p>
        </p:txBody>
      </p:sp>
      <p:sp>
        <p:nvSpPr>
          <p:cNvPr id="5" name="Rounded Rectangle 4"/>
          <p:cNvSpPr/>
          <p:nvPr/>
        </p:nvSpPr>
        <p:spPr>
          <a:xfrm>
            <a:off x="4644008" y="1268760"/>
            <a:ext cx="2160240"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E" dirty="0" smtClean="0"/>
              <a:t>Design</a:t>
            </a:r>
            <a:endParaRPr lang="en-IE" dirty="0"/>
          </a:p>
        </p:txBody>
      </p:sp>
      <p:sp>
        <p:nvSpPr>
          <p:cNvPr id="6" name="Rounded Rectangle 5"/>
          <p:cNvSpPr/>
          <p:nvPr/>
        </p:nvSpPr>
        <p:spPr>
          <a:xfrm>
            <a:off x="6876256" y="1268760"/>
            <a:ext cx="2160240"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E" dirty="0" smtClean="0"/>
              <a:t>Data</a:t>
            </a:r>
            <a:endParaRPr lang="en-IE" dirty="0"/>
          </a:p>
        </p:txBody>
      </p:sp>
      <p:sp>
        <p:nvSpPr>
          <p:cNvPr id="7" name="Rounded Rectangle 6"/>
          <p:cNvSpPr/>
          <p:nvPr/>
        </p:nvSpPr>
        <p:spPr>
          <a:xfrm>
            <a:off x="107504" y="2492896"/>
            <a:ext cx="2160240"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E" dirty="0" smtClean="0"/>
              <a:t>Behaviour</a:t>
            </a:r>
            <a:endParaRPr lang="en-IE" dirty="0"/>
          </a:p>
        </p:txBody>
      </p:sp>
      <p:sp>
        <p:nvSpPr>
          <p:cNvPr id="8" name="Rounded Rectangle 7"/>
          <p:cNvSpPr/>
          <p:nvPr/>
        </p:nvSpPr>
        <p:spPr>
          <a:xfrm>
            <a:off x="107504" y="3501008"/>
            <a:ext cx="2160240"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E" dirty="0" smtClean="0"/>
              <a:t>Metric</a:t>
            </a:r>
            <a:endParaRPr lang="en-IE" dirty="0"/>
          </a:p>
        </p:txBody>
      </p:sp>
      <p:sp>
        <p:nvSpPr>
          <p:cNvPr id="9" name="Rounded Rectangle 8"/>
          <p:cNvSpPr/>
          <p:nvPr/>
        </p:nvSpPr>
        <p:spPr>
          <a:xfrm>
            <a:off x="107504" y="4509120"/>
            <a:ext cx="2160240"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E" dirty="0" smtClean="0"/>
              <a:t>Reward</a:t>
            </a:r>
            <a:endParaRPr lang="en-IE" dirty="0"/>
          </a:p>
        </p:txBody>
      </p:sp>
      <p:sp>
        <p:nvSpPr>
          <p:cNvPr id="10" name="Rounded Rectangle 9"/>
          <p:cNvSpPr/>
          <p:nvPr/>
        </p:nvSpPr>
        <p:spPr>
          <a:xfrm>
            <a:off x="4644008" y="3501008"/>
            <a:ext cx="2160240"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IE" dirty="0" smtClean="0"/>
              <a:t>Project</a:t>
            </a:r>
            <a:endParaRPr lang="en-IE" dirty="0"/>
          </a:p>
        </p:txBody>
      </p:sp>
      <p:cxnSp>
        <p:nvCxnSpPr>
          <p:cNvPr id="12" name="Elbow Connector 11"/>
          <p:cNvCxnSpPr>
            <a:stCxn id="7" idx="3"/>
            <a:endCxn id="10" idx="1"/>
          </p:cNvCxnSpPr>
          <p:nvPr/>
        </p:nvCxnSpPr>
        <p:spPr>
          <a:xfrm>
            <a:off x="2267744" y="2960948"/>
            <a:ext cx="2376264" cy="1008112"/>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Elbow Connector 13"/>
          <p:cNvCxnSpPr>
            <a:stCxn id="9" idx="3"/>
            <a:endCxn id="10" idx="1"/>
          </p:cNvCxnSpPr>
          <p:nvPr/>
        </p:nvCxnSpPr>
        <p:spPr>
          <a:xfrm flipV="1">
            <a:off x="2267744" y="3969060"/>
            <a:ext cx="2376264" cy="1008112"/>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8" idx="3"/>
            <a:endCxn id="10" idx="1"/>
          </p:cNvCxnSpPr>
          <p:nvPr/>
        </p:nvCxnSpPr>
        <p:spPr>
          <a:xfrm>
            <a:off x="2267744" y="3969060"/>
            <a:ext cx="237626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Elbow Connector 20"/>
          <p:cNvCxnSpPr>
            <a:stCxn id="4" idx="2"/>
            <a:endCxn id="10" idx="0"/>
          </p:cNvCxnSpPr>
          <p:nvPr/>
        </p:nvCxnSpPr>
        <p:spPr>
          <a:xfrm rot="16200000" flipH="1">
            <a:off x="3959932" y="1736812"/>
            <a:ext cx="1296144" cy="2232248"/>
          </a:xfrm>
          <a:prstGeom prst="bentConnector3">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3" name="Elbow Connector 22"/>
          <p:cNvCxnSpPr>
            <a:stCxn id="6" idx="2"/>
            <a:endCxn id="10" idx="0"/>
          </p:cNvCxnSpPr>
          <p:nvPr/>
        </p:nvCxnSpPr>
        <p:spPr>
          <a:xfrm rot="5400000">
            <a:off x="6192180" y="1736812"/>
            <a:ext cx="1296144" cy="2232248"/>
          </a:xfrm>
          <a:prstGeom prst="bentConnector3">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5" name="Straight Arrow Connector 24"/>
          <p:cNvCxnSpPr>
            <a:stCxn id="5" idx="2"/>
            <a:endCxn id="10" idx="0"/>
          </p:cNvCxnSpPr>
          <p:nvPr/>
        </p:nvCxnSpPr>
        <p:spPr>
          <a:xfrm>
            <a:off x="5724128" y="2204864"/>
            <a:ext cx="0" cy="129614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6" name="TextBox 25"/>
          <p:cNvSpPr txBox="1"/>
          <p:nvPr/>
        </p:nvSpPr>
        <p:spPr>
          <a:xfrm>
            <a:off x="5452391" y="5013176"/>
            <a:ext cx="559769" cy="1107996"/>
          </a:xfrm>
          <a:prstGeom prst="rect">
            <a:avLst/>
          </a:prstGeom>
          <a:noFill/>
        </p:spPr>
        <p:txBody>
          <a:bodyPr wrap="none" rtlCol="0">
            <a:spAutoFit/>
          </a:bodyPr>
          <a:lstStyle/>
          <a:p>
            <a:r>
              <a:rPr lang="en-IE" sz="6600" dirty="0" smtClean="0"/>
              <a:t>?</a:t>
            </a:r>
            <a:endParaRPr lang="en-IE" sz="6600" dirty="0"/>
          </a:p>
        </p:txBody>
      </p:sp>
      <p:cxnSp>
        <p:nvCxnSpPr>
          <p:cNvPr id="28" name="Straight Arrow Connector 27"/>
          <p:cNvCxnSpPr>
            <a:stCxn id="10" idx="2"/>
            <a:endCxn id="26" idx="0"/>
          </p:cNvCxnSpPr>
          <p:nvPr/>
        </p:nvCxnSpPr>
        <p:spPr>
          <a:xfrm>
            <a:off x="5724128" y="4437112"/>
            <a:ext cx="8148" cy="5760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1" name="TextBox 30"/>
          <p:cNvSpPr txBox="1"/>
          <p:nvPr/>
        </p:nvSpPr>
        <p:spPr>
          <a:xfrm>
            <a:off x="6444208" y="4221088"/>
            <a:ext cx="209544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IE" dirty="0" smtClean="0"/>
              <a:t>ADDIE approach</a:t>
            </a:r>
            <a:endParaRPr lang="en-IE" dirty="0"/>
          </a:p>
        </p:txBody>
      </p:sp>
    </p:spTree>
    <p:extLst>
      <p:ext uri="{BB962C8B-B14F-4D97-AF65-F5344CB8AC3E}">
        <p14:creationId xmlns:p14="http://schemas.microsoft.com/office/powerpoint/2010/main" val="1620639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Output Type 1 - Leader board</a:t>
            </a:r>
            <a:endParaRPr lang="en-IE" dirty="0"/>
          </a:p>
        </p:txBody>
      </p:sp>
      <p:pic>
        <p:nvPicPr>
          <p:cNvPr id="9218" name="Picture 2" descr="KeyStats Demo Report 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4121510" cy="4176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http://prosperityskitchen.com/wp-content/uploads/2013/02/Official-Leaderboard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68761"/>
            <a:ext cx="4354609" cy="2448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2" name="Picture 6" descr="http://blog.biolab.si/wp-content/uploads/2012/04/25/2012-jrs-leaderboard-final.png__600x415_q95_crop_upsca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005064"/>
            <a:ext cx="3360611" cy="23244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958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Output Type 2 - Badges</a:t>
            </a:r>
            <a:endParaRPr lang="en-IE" dirty="0"/>
          </a:p>
        </p:txBody>
      </p:sp>
      <p:pic>
        <p:nvPicPr>
          <p:cNvPr id="11266" name="Picture 2" descr="http://btckstorage.blob.core.windows.net/site9801/BadgesScou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789040"/>
            <a:ext cx="2448288" cy="2540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8" name="Picture 4" descr="https://lh4.googleusercontent.com/-bSjt2xu-S1c/UUfGgIAATuI/AAAAAAAAAVo/oSvUIsRsiD0/w800-h800/VIS_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836712"/>
            <a:ext cx="2448272" cy="1633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70" name="Picture 6" descr="http://www.surplusandadventure.com/images/page/cap_badge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780928"/>
            <a:ext cx="2952328" cy="3396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72" name="Picture 8" descr="http://i.kinja-img.com/gawker-media/image/upload/s--KwwUd8jt--/c_fit,fl_progressive,q_80,w_636/18j3bq7ecyhxqjp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340768"/>
            <a:ext cx="2976330"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394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Output Type 3 - Points </a:t>
            </a:r>
            <a:endParaRPr lang="en-IE" dirty="0"/>
          </a:p>
        </p:txBody>
      </p:sp>
      <p:pic>
        <p:nvPicPr>
          <p:cNvPr id="12290" name="Picture 2" descr="https://depts.washington.edu/critgame/wordpress/wp-content/uploads/2011/11/gamify-rewar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2952328" cy="2202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2" name="Picture 4" descr="http://theblackfin.files.wordpress.com/2011/08/mystarbucksrewards-over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005064"/>
            <a:ext cx="6002728" cy="2088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4" name="Picture 6" descr="http://theold.applegreen.ie/images/feathome-rewar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772816"/>
            <a:ext cx="2095500" cy="1381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112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How bxp helps?</a:t>
            </a:r>
            <a:endParaRPr lang="en-IE" dirty="0"/>
          </a:p>
        </p:txBody>
      </p:sp>
    </p:spTree>
    <p:extLst>
      <p:ext uri="{BB962C8B-B14F-4D97-AF65-F5344CB8AC3E}">
        <p14:creationId xmlns:p14="http://schemas.microsoft.com/office/powerpoint/2010/main" val="2602016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Our Contribution</a:t>
            </a:r>
            <a:endParaRPr lang="en-IE" dirty="0"/>
          </a:p>
        </p:txBody>
      </p:sp>
      <p:sp>
        <p:nvSpPr>
          <p:cNvPr id="4" name="Rounded Rectangle 3"/>
          <p:cNvSpPr/>
          <p:nvPr/>
        </p:nvSpPr>
        <p:spPr>
          <a:xfrm>
            <a:off x="2411760" y="1268760"/>
            <a:ext cx="2160240"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E" dirty="0" smtClean="0"/>
              <a:t>Psychology</a:t>
            </a:r>
            <a:endParaRPr lang="en-IE" dirty="0"/>
          </a:p>
        </p:txBody>
      </p:sp>
      <p:sp>
        <p:nvSpPr>
          <p:cNvPr id="5" name="Rounded Rectangle 4"/>
          <p:cNvSpPr/>
          <p:nvPr/>
        </p:nvSpPr>
        <p:spPr>
          <a:xfrm>
            <a:off x="4644008" y="1268760"/>
            <a:ext cx="2160240"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E" dirty="0" smtClean="0"/>
              <a:t>Design</a:t>
            </a:r>
            <a:endParaRPr lang="en-IE" dirty="0"/>
          </a:p>
        </p:txBody>
      </p:sp>
      <p:sp>
        <p:nvSpPr>
          <p:cNvPr id="6" name="Rounded Rectangle 5"/>
          <p:cNvSpPr/>
          <p:nvPr/>
        </p:nvSpPr>
        <p:spPr>
          <a:xfrm>
            <a:off x="6876256" y="1268760"/>
            <a:ext cx="2160240"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E" dirty="0" smtClean="0"/>
              <a:t>Data</a:t>
            </a:r>
            <a:endParaRPr lang="en-IE" dirty="0"/>
          </a:p>
        </p:txBody>
      </p:sp>
      <p:sp>
        <p:nvSpPr>
          <p:cNvPr id="7" name="Rounded Rectangle 6"/>
          <p:cNvSpPr/>
          <p:nvPr/>
        </p:nvSpPr>
        <p:spPr>
          <a:xfrm>
            <a:off x="107504" y="2492896"/>
            <a:ext cx="2160240"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E" dirty="0" smtClean="0"/>
              <a:t>Behaviour</a:t>
            </a:r>
            <a:endParaRPr lang="en-IE" dirty="0"/>
          </a:p>
        </p:txBody>
      </p:sp>
      <p:sp>
        <p:nvSpPr>
          <p:cNvPr id="8" name="Rounded Rectangle 7"/>
          <p:cNvSpPr/>
          <p:nvPr/>
        </p:nvSpPr>
        <p:spPr>
          <a:xfrm>
            <a:off x="107504" y="3501008"/>
            <a:ext cx="2160240"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E" dirty="0" smtClean="0"/>
              <a:t>Metric</a:t>
            </a:r>
            <a:endParaRPr lang="en-IE" dirty="0"/>
          </a:p>
        </p:txBody>
      </p:sp>
      <p:sp>
        <p:nvSpPr>
          <p:cNvPr id="9" name="Rounded Rectangle 8"/>
          <p:cNvSpPr/>
          <p:nvPr/>
        </p:nvSpPr>
        <p:spPr>
          <a:xfrm>
            <a:off x="107504" y="4509120"/>
            <a:ext cx="2160240"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E" dirty="0" smtClean="0"/>
              <a:t>Reward</a:t>
            </a:r>
            <a:endParaRPr lang="en-IE" dirty="0"/>
          </a:p>
        </p:txBody>
      </p:sp>
      <p:sp>
        <p:nvSpPr>
          <p:cNvPr id="10" name="Rounded Rectangle 9"/>
          <p:cNvSpPr/>
          <p:nvPr/>
        </p:nvSpPr>
        <p:spPr>
          <a:xfrm>
            <a:off x="4644008" y="3501008"/>
            <a:ext cx="2160240"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IE" dirty="0" smtClean="0"/>
              <a:t>Project</a:t>
            </a:r>
            <a:endParaRPr lang="en-IE" dirty="0"/>
          </a:p>
        </p:txBody>
      </p:sp>
      <p:cxnSp>
        <p:nvCxnSpPr>
          <p:cNvPr id="12" name="Elbow Connector 11"/>
          <p:cNvCxnSpPr>
            <a:stCxn id="7" idx="3"/>
            <a:endCxn id="10" idx="1"/>
          </p:cNvCxnSpPr>
          <p:nvPr/>
        </p:nvCxnSpPr>
        <p:spPr>
          <a:xfrm>
            <a:off x="2267744" y="2960948"/>
            <a:ext cx="2376264" cy="1008112"/>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Elbow Connector 13"/>
          <p:cNvCxnSpPr>
            <a:stCxn id="9" idx="3"/>
            <a:endCxn id="10" idx="1"/>
          </p:cNvCxnSpPr>
          <p:nvPr/>
        </p:nvCxnSpPr>
        <p:spPr>
          <a:xfrm flipV="1">
            <a:off x="2267744" y="3969060"/>
            <a:ext cx="2376264" cy="1008112"/>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8" idx="3"/>
            <a:endCxn id="10" idx="1"/>
          </p:cNvCxnSpPr>
          <p:nvPr/>
        </p:nvCxnSpPr>
        <p:spPr>
          <a:xfrm>
            <a:off x="2267744" y="3969060"/>
            <a:ext cx="237626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Elbow Connector 20"/>
          <p:cNvCxnSpPr>
            <a:stCxn id="4" idx="2"/>
            <a:endCxn id="10" idx="0"/>
          </p:cNvCxnSpPr>
          <p:nvPr/>
        </p:nvCxnSpPr>
        <p:spPr>
          <a:xfrm rot="16200000" flipH="1">
            <a:off x="3959932" y="1736812"/>
            <a:ext cx="1296144" cy="2232248"/>
          </a:xfrm>
          <a:prstGeom prst="bentConnector3">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3" name="Elbow Connector 22"/>
          <p:cNvCxnSpPr>
            <a:stCxn id="6" idx="2"/>
            <a:endCxn id="10" idx="0"/>
          </p:cNvCxnSpPr>
          <p:nvPr/>
        </p:nvCxnSpPr>
        <p:spPr>
          <a:xfrm rot="5400000">
            <a:off x="6192180" y="1736812"/>
            <a:ext cx="1296144" cy="2232248"/>
          </a:xfrm>
          <a:prstGeom prst="bentConnector3">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5" name="Straight Arrow Connector 24"/>
          <p:cNvCxnSpPr>
            <a:stCxn id="5" idx="2"/>
            <a:endCxn id="10" idx="0"/>
          </p:cNvCxnSpPr>
          <p:nvPr/>
        </p:nvCxnSpPr>
        <p:spPr>
          <a:xfrm>
            <a:off x="5724128" y="2204864"/>
            <a:ext cx="0" cy="129614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8" name="Straight Arrow Connector 27"/>
          <p:cNvCxnSpPr>
            <a:stCxn id="10" idx="2"/>
          </p:cNvCxnSpPr>
          <p:nvPr/>
        </p:nvCxnSpPr>
        <p:spPr>
          <a:xfrm>
            <a:off x="5724128" y="4437112"/>
            <a:ext cx="8148" cy="5760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1" name="TextBox 30"/>
          <p:cNvSpPr txBox="1"/>
          <p:nvPr/>
        </p:nvSpPr>
        <p:spPr>
          <a:xfrm>
            <a:off x="6444208" y="4221088"/>
            <a:ext cx="209544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IE" dirty="0" smtClean="0"/>
              <a:t>ADDIE approach</a:t>
            </a:r>
            <a:endParaRPr lang="en-IE" dirty="0"/>
          </a:p>
        </p:txBody>
      </p:sp>
      <p:pic>
        <p:nvPicPr>
          <p:cNvPr id="13314" name="Picture 2" descr="Key Sta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013176"/>
            <a:ext cx="352425" cy="35242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Meta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124744"/>
            <a:ext cx="352425" cy="352426"/>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Form Manag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1124744"/>
            <a:ext cx="352425" cy="35242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eCourse Manag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3322" name="Picture 10" descr="Quality Assura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00" y="1124744"/>
            <a:ext cx="352425" cy="352426"/>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eCourse Manag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352" y="1124744"/>
            <a:ext cx="352425" cy="352426"/>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System Access Manage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2440" y="1124744"/>
            <a:ext cx="352425" cy="352426"/>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4932040" y="1124744"/>
            <a:ext cx="1584176" cy="3600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dirty="0" smtClean="0"/>
              <a:t>Partners</a:t>
            </a:r>
            <a:endParaRPr lang="en-IE" dirty="0"/>
          </a:p>
        </p:txBody>
      </p:sp>
      <p:sp>
        <p:nvSpPr>
          <p:cNvPr id="27" name="Rounded Rectangle 26"/>
          <p:cNvSpPr/>
          <p:nvPr/>
        </p:nvSpPr>
        <p:spPr>
          <a:xfrm>
            <a:off x="2699792" y="1052736"/>
            <a:ext cx="1584176" cy="3600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dirty="0" smtClean="0"/>
              <a:t>Our team</a:t>
            </a:r>
            <a:endParaRPr lang="en-IE" dirty="0"/>
          </a:p>
        </p:txBody>
      </p:sp>
    </p:spTree>
    <p:extLst>
      <p:ext uri="{BB962C8B-B14F-4D97-AF65-F5344CB8AC3E}">
        <p14:creationId xmlns:p14="http://schemas.microsoft.com/office/powerpoint/2010/main" val="155972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Background</a:t>
            </a:r>
            <a:endParaRPr lang="en-IE" dirty="0"/>
          </a:p>
        </p:txBody>
      </p:sp>
    </p:spTree>
    <p:extLst>
      <p:ext uri="{BB962C8B-B14F-4D97-AF65-F5344CB8AC3E}">
        <p14:creationId xmlns:p14="http://schemas.microsoft.com/office/powerpoint/2010/main" val="1974175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Who motivates staff?</a:t>
            </a:r>
            <a:endParaRPr lang="en-IE" dirty="0"/>
          </a:p>
        </p:txBody>
      </p:sp>
      <p:sp>
        <p:nvSpPr>
          <p:cNvPr id="3" name="Content Placeholder 2"/>
          <p:cNvSpPr>
            <a:spLocks noGrp="1"/>
          </p:cNvSpPr>
          <p:nvPr>
            <p:ph idx="1"/>
          </p:nvPr>
        </p:nvSpPr>
        <p:spPr/>
        <p:txBody>
          <a:bodyPr/>
          <a:lstStyle/>
          <a:p>
            <a:r>
              <a:rPr lang="en-IE" dirty="0" smtClean="0"/>
              <a:t>Team Leaders</a:t>
            </a:r>
          </a:p>
          <a:p>
            <a:r>
              <a:rPr lang="en-IE" dirty="0" smtClean="0"/>
              <a:t>Managers</a:t>
            </a:r>
          </a:p>
          <a:p>
            <a:r>
              <a:rPr lang="en-IE" dirty="0" smtClean="0"/>
              <a:t>Training</a:t>
            </a:r>
          </a:p>
          <a:p>
            <a:r>
              <a:rPr lang="en-IE" dirty="0" smtClean="0"/>
              <a:t>Externals</a:t>
            </a:r>
          </a:p>
          <a:p>
            <a:endParaRPr lang="en-IE" dirty="0"/>
          </a:p>
          <a:p>
            <a:endParaRPr lang="en-IE" dirty="0" smtClean="0"/>
          </a:p>
          <a:p>
            <a:endParaRPr lang="en-IE" dirty="0" smtClean="0"/>
          </a:p>
          <a:p>
            <a:r>
              <a:rPr lang="en-IE" dirty="0" smtClean="0"/>
              <a:t>People themselves</a:t>
            </a:r>
            <a:endParaRPr lang="en-IE" dirty="0"/>
          </a:p>
        </p:txBody>
      </p:sp>
      <p:pic>
        <p:nvPicPr>
          <p:cNvPr id="1027" name="Picture 3" descr="C:\Users\Philip Lacey\Desktop\motivating-your-employe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060848"/>
            <a:ext cx="3175414" cy="2132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3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Understanding Gamification</a:t>
            </a:r>
            <a:endParaRPr lang="en-IE" dirty="0"/>
          </a:p>
        </p:txBody>
      </p:sp>
      <p:sp>
        <p:nvSpPr>
          <p:cNvPr id="3" name="Content Placeholder 2"/>
          <p:cNvSpPr>
            <a:spLocks noGrp="1"/>
          </p:cNvSpPr>
          <p:nvPr>
            <p:ph idx="1"/>
          </p:nvPr>
        </p:nvSpPr>
        <p:spPr/>
        <p:txBody>
          <a:bodyPr/>
          <a:lstStyle/>
          <a:p>
            <a:pPr marL="0" indent="0">
              <a:buNone/>
            </a:pPr>
            <a:r>
              <a:rPr lang="en-IE" dirty="0" smtClean="0"/>
              <a:t>What is Gamification?</a:t>
            </a:r>
          </a:p>
          <a:p>
            <a:pPr marL="0" indent="0">
              <a:buNone/>
            </a:pPr>
            <a:r>
              <a:rPr lang="en-IE" sz="1400" dirty="0">
                <a:hlinkClick r:id="rId2"/>
              </a:rPr>
              <a:t>https://</a:t>
            </a:r>
            <a:r>
              <a:rPr lang="en-IE" sz="1400" dirty="0" smtClean="0">
                <a:hlinkClick r:id="rId2"/>
              </a:rPr>
              <a:t>badgeville.com/wiki/Gamification</a:t>
            </a:r>
            <a:endParaRPr lang="en-IE" sz="1400" dirty="0" smtClean="0"/>
          </a:p>
          <a:p>
            <a:pPr marL="0" indent="0">
              <a:buNone/>
            </a:pPr>
            <a:endParaRPr lang="en-IE" dirty="0" smtClean="0"/>
          </a:p>
          <a:p>
            <a:pPr marL="0" indent="0">
              <a:lnSpc>
                <a:spcPct val="200000"/>
              </a:lnSpc>
              <a:buNone/>
            </a:pPr>
            <a:r>
              <a:rPr lang="en-IE" sz="1800" i="1" dirty="0"/>
              <a:t>Gamification</a:t>
            </a:r>
            <a:r>
              <a:rPr lang="en-IE" sz="1800" dirty="0"/>
              <a:t> is the concept of applying game mechanics and game design techniques to engage and motivate people to achieve their goals. </a:t>
            </a:r>
            <a:r>
              <a:rPr lang="en-IE" sz="1800" i="1" dirty="0"/>
              <a:t>Gamification</a:t>
            </a:r>
            <a:r>
              <a:rPr lang="en-IE" sz="1800" dirty="0"/>
              <a:t> taps into the basic desires and needs of the users impulses which revolve around the idea of Status and Achievement.</a:t>
            </a:r>
          </a:p>
        </p:txBody>
      </p:sp>
    </p:spTree>
    <p:extLst>
      <p:ext uri="{BB962C8B-B14F-4D97-AF65-F5344CB8AC3E}">
        <p14:creationId xmlns:p14="http://schemas.microsoft.com/office/powerpoint/2010/main" val="151995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Personal Needs</a:t>
            </a:r>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844824"/>
            <a:ext cx="533400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51720" y="5085184"/>
            <a:ext cx="4572000" cy="461665"/>
          </a:xfrm>
          <a:prstGeom prst="rect">
            <a:avLst/>
          </a:prstGeom>
        </p:spPr>
        <p:txBody>
          <a:bodyPr>
            <a:spAutoFit/>
          </a:bodyPr>
          <a:lstStyle/>
          <a:p>
            <a:r>
              <a:rPr lang="en-IE" sz="800" dirty="0">
                <a:hlinkClick r:id="rId3"/>
              </a:rPr>
              <a:t>http://</a:t>
            </a:r>
            <a:r>
              <a:rPr lang="en-IE" sz="800" dirty="0" smtClean="0">
                <a:hlinkClick r:id="rId3"/>
              </a:rPr>
              <a:t>www.slidegeeks.com/pics/dgm/l/g/goal_maslows_hierarchy_of_needs_3d_powerpoint_slides_and_ppt_diagram_templates_1.jpg</a:t>
            </a:r>
            <a:endParaRPr lang="en-IE" sz="800" dirty="0" smtClean="0"/>
          </a:p>
          <a:p>
            <a:endParaRPr lang="en-IE" sz="800" dirty="0"/>
          </a:p>
        </p:txBody>
      </p:sp>
    </p:spTree>
    <p:extLst>
      <p:ext uri="{BB962C8B-B14F-4D97-AF65-F5344CB8AC3E}">
        <p14:creationId xmlns:p14="http://schemas.microsoft.com/office/powerpoint/2010/main" val="414105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Business Needs</a:t>
            </a:r>
            <a:endParaRPr lang="en-IE" dirty="0"/>
          </a:p>
        </p:txBody>
      </p:sp>
      <p:pic>
        <p:nvPicPr>
          <p:cNvPr id="3074" name="Picture 2" descr="http://blog.softwareinsider.org/wp-content/uploads/2009/09/screen-shot-2009-09-07-at-101728-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6336704" cy="42191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95736" y="5589240"/>
            <a:ext cx="4572000" cy="461665"/>
          </a:xfrm>
          <a:prstGeom prst="rect">
            <a:avLst/>
          </a:prstGeom>
        </p:spPr>
        <p:txBody>
          <a:bodyPr>
            <a:spAutoFit/>
          </a:bodyPr>
          <a:lstStyle/>
          <a:p>
            <a:r>
              <a:rPr lang="en-IE" sz="800" dirty="0">
                <a:hlinkClick r:id="rId3"/>
              </a:rPr>
              <a:t>http://</a:t>
            </a:r>
            <a:r>
              <a:rPr lang="en-IE" sz="800" dirty="0" smtClean="0">
                <a:hlinkClick r:id="rId3"/>
              </a:rPr>
              <a:t>blog.softwareinsider.org/wp-content/uploads/2009/09/screen-shot-2009-09-07-at-101728-pm.png</a:t>
            </a:r>
            <a:endParaRPr lang="en-IE" sz="800" dirty="0" smtClean="0"/>
          </a:p>
          <a:p>
            <a:endParaRPr lang="en-IE" sz="800" dirty="0"/>
          </a:p>
        </p:txBody>
      </p:sp>
    </p:spTree>
    <p:extLst>
      <p:ext uri="{BB962C8B-B14F-4D97-AF65-F5344CB8AC3E}">
        <p14:creationId xmlns:p14="http://schemas.microsoft.com/office/powerpoint/2010/main" val="61437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Stimuli</a:t>
            </a:r>
            <a:endParaRPr lang="en-IE" dirty="0"/>
          </a:p>
        </p:txBody>
      </p:sp>
      <p:sp>
        <p:nvSpPr>
          <p:cNvPr id="3" name="Content Placeholder 2"/>
          <p:cNvSpPr>
            <a:spLocks noGrp="1"/>
          </p:cNvSpPr>
          <p:nvPr>
            <p:ph idx="1"/>
          </p:nvPr>
        </p:nvSpPr>
        <p:spPr/>
        <p:txBody>
          <a:bodyPr/>
          <a:lstStyle/>
          <a:p>
            <a:pPr marL="0" indent="0">
              <a:buNone/>
            </a:pPr>
            <a:r>
              <a:rPr lang="en-IE" dirty="0" smtClean="0"/>
              <a:t>So using the definition of:</a:t>
            </a:r>
          </a:p>
          <a:p>
            <a:pPr marL="0" indent="0">
              <a:buNone/>
            </a:pPr>
            <a:r>
              <a:rPr lang="en-IE" sz="1600" i="1" dirty="0" smtClean="0"/>
              <a:t>Gamification</a:t>
            </a:r>
            <a:r>
              <a:rPr lang="en-IE" sz="1600" dirty="0" smtClean="0"/>
              <a:t> </a:t>
            </a:r>
            <a:r>
              <a:rPr lang="en-IE" sz="1600" dirty="0"/>
              <a:t>taps into the basic desires and needs of the users impulses which revolve around the idea of Status and Achievement.</a:t>
            </a:r>
          </a:p>
          <a:p>
            <a:pPr marL="0" indent="0">
              <a:buNone/>
            </a:pPr>
            <a:endParaRPr lang="en-IE" dirty="0" smtClean="0"/>
          </a:p>
          <a:p>
            <a:pPr marL="0" indent="0">
              <a:buNone/>
            </a:pPr>
            <a:r>
              <a:rPr lang="en-IE" dirty="0" smtClean="0"/>
              <a:t>Gamification stimulates:</a:t>
            </a:r>
          </a:p>
          <a:p>
            <a:r>
              <a:rPr lang="en-IE" sz="2000" dirty="0" smtClean="0"/>
              <a:t>Competition</a:t>
            </a:r>
          </a:p>
          <a:p>
            <a:r>
              <a:rPr lang="en-IE" sz="2000" dirty="0" smtClean="0"/>
              <a:t>Achievement</a:t>
            </a:r>
          </a:p>
          <a:p>
            <a:r>
              <a:rPr lang="en-IE" sz="2000" dirty="0" smtClean="0"/>
              <a:t>Status</a:t>
            </a:r>
          </a:p>
          <a:p>
            <a:r>
              <a:rPr lang="en-IE" sz="2000" dirty="0" smtClean="0"/>
              <a:t>Altruism</a:t>
            </a:r>
          </a:p>
          <a:p>
            <a:r>
              <a:rPr lang="en-IE" sz="2000" dirty="0" smtClean="0"/>
              <a:t>Community Collaboration</a:t>
            </a:r>
            <a:endParaRPr lang="en-IE" sz="2000" dirty="0"/>
          </a:p>
        </p:txBody>
      </p:sp>
    </p:spTree>
    <p:extLst>
      <p:ext uri="{BB962C8B-B14F-4D97-AF65-F5344CB8AC3E}">
        <p14:creationId xmlns:p14="http://schemas.microsoft.com/office/powerpoint/2010/main" val="408390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Challenges</a:t>
            </a:r>
            <a:endParaRPr lang="en-IE" dirty="0"/>
          </a:p>
        </p:txBody>
      </p:sp>
    </p:spTree>
    <p:extLst>
      <p:ext uri="{BB962C8B-B14F-4D97-AF65-F5344CB8AC3E}">
        <p14:creationId xmlns:p14="http://schemas.microsoft.com/office/powerpoint/2010/main" val="1728266123"/>
      </p:ext>
    </p:extLst>
  </p:cSld>
  <p:clrMapOvr>
    <a:masterClrMapping/>
  </p:clrMapOvr>
</p:sld>
</file>

<file path=ppt/theme/theme1.xml><?xml version="1.0" encoding="utf-8"?>
<a:theme xmlns:a="http://schemas.openxmlformats.org/drawingml/2006/main" name="Blank">
  <a:themeElements>
    <a:clrScheme name="bxpsoftwar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xpsoftware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84</TotalTime>
  <Words>581</Words>
  <Application>Microsoft Office PowerPoint</Application>
  <PresentationFormat>On-screen Show (4:3)</PresentationFormat>
  <Paragraphs>106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MS PGothic</vt:lpstr>
      <vt:lpstr>Montserrat</vt:lpstr>
      <vt:lpstr>Blank</vt:lpstr>
      <vt:lpstr>PowerPoint Presentation</vt:lpstr>
      <vt:lpstr>The Theory and Delivery of Gamification</vt:lpstr>
      <vt:lpstr>Background</vt:lpstr>
      <vt:lpstr>Who motivates staff?</vt:lpstr>
      <vt:lpstr>Understanding Gamification</vt:lpstr>
      <vt:lpstr>Personal Needs</vt:lpstr>
      <vt:lpstr>Business Needs</vt:lpstr>
      <vt:lpstr>Stimuli</vt:lpstr>
      <vt:lpstr>Challenges</vt:lpstr>
      <vt:lpstr>Conflict</vt:lpstr>
      <vt:lpstr>Not everything is motivational</vt:lpstr>
      <vt:lpstr>Management of Behaviour</vt:lpstr>
      <vt:lpstr>Everyone is different</vt:lpstr>
      <vt:lpstr>The Setup</vt:lpstr>
      <vt:lpstr>Starting</vt:lpstr>
      <vt:lpstr>Theory of Gaming Motivation</vt:lpstr>
      <vt:lpstr>The Primary Questions - Behaviour</vt:lpstr>
      <vt:lpstr>The Primary Questions - Metrics</vt:lpstr>
      <vt:lpstr>The Primary Questions - Rewards</vt:lpstr>
      <vt:lpstr>The Project</vt:lpstr>
      <vt:lpstr>The build</vt:lpstr>
      <vt:lpstr>Output Type 1 - Leader board</vt:lpstr>
      <vt:lpstr>Output Type 2 - Badges</vt:lpstr>
      <vt:lpstr>Output Type 3 - Points </vt:lpstr>
      <vt:lpstr>How bxp helps?</vt:lpstr>
      <vt:lpstr>Our Contribution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Lacey</dc:creator>
  <cp:lastModifiedBy>Philip Lacey</cp:lastModifiedBy>
  <cp:revision>9</cp:revision>
  <dcterms:created xsi:type="dcterms:W3CDTF">2015-07-10T09:34:02Z</dcterms:created>
  <dcterms:modified xsi:type="dcterms:W3CDTF">2015-07-10T11:02:35Z</dcterms:modified>
</cp:coreProperties>
</file>